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7"/>
  </p:notesMasterIdLst>
  <p:sldIdLst>
    <p:sldId id="257" r:id="rId5"/>
    <p:sldId id="261" r:id="rId6"/>
    <p:sldId id="282" r:id="rId7"/>
    <p:sldId id="258" r:id="rId8"/>
    <p:sldId id="263" r:id="rId9"/>
    <p:sldId id="284" r:id="rId10"/>
    <p:sldId id="285" r:id="rId11"/>
    <p:sldId id="286" r:id="rId12"/>
    <p:sldId id="287" r:id="rId13"/>
    <p:sldId id="288" r:id="rId14"/>
    <p:sldId id="328" r:id="rId15"/>
    <p:sldId id="329" r:id="rId16"/>
    <p:sldId id="289" r:id="rId17"/>
    <p:sldId id="290" r:id="rId18"/>
    <p:sldId id="291"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304" r:id="rId32"/>
    <p:sldId id="305" r:id="rId33"/>
    <p:sldId id="306" r:id="rId34"/>
    <p:sldId id="308" r:id="rId35"/>
    <p:sldId id="309" r:id="rId36"/>
    <p:sldId id="310" r:id="rId37"/>
    <p:sldId id="311" r:id="rId38"/>
    <p:sldId id="312" r:id="rId39"/>
    <p:sldId id="307" r:id="rId40"/>
    <p:sldId id="313" r:id="rId41"/>
    <p:sldId id="314" r:id="rId42"/>
    <p:sldId id="315" r:id="rId43"/>
    <p:sldId id="317" r:id="rId44"/>
    <p:sldId id="318" r:id="rId45"/>
    <p:sldId id="319" r:id="rId46"/>
    <p:sldId id="320" r:id="rId47"/>
    <p:sldId id="326" r:id="rId48"/>
    <p:sldId id="327" r:id="rId49"/>
    <p:sldId id="321" r:id="rId50"/>
    <p:sldId id="325" r:id="rId51"/>
    <p:sldId id="322" r:id="rId52"/>
    <p:sldId id="316" r:id="rId53"/>
    <p:sldId id="323" r:id="rId54"/>
    <p:sldId id="330" r:id="rId55"/>
    <p:sldId id="331" r:id="rId56"/>
    <p:sldId id="337" r:id="rId57"/>
    <p:sldId id="338" r:id="rId58"/>
    <p:sldId id="339" r:id="rId59"/>
    <p:sldId id="332" r:id="rId60"/>
    <p:sldId id="334" r:id="rId61"/>
    <p:sldId id="333" r:id="rId62"/>
    <p:sldId id="335" r:id="rId63"/>
    <p:sldId id="336" r:id="rId64"/>
    <p:sldId id="278" r:id="rId65"/>
    <p:sldId id="340"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4687"/>
    <a:srgbClr val="BC4744"/>
    <a:srgbClr val="953735"/>
    <a:srgbClr val="008080"/>
    <a:srgbClr val="CE7674"/>
    <a:srgbClr val="2D9F01"/>
    <a:srgbClr val="2282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1119" autoAdjust="0"/>
  </p:normalViewPr>
  <p:slideViewPr>
    <p:cSldViewPr>
      <p:cViewPr>
        <p:scale>
          <a:sx n="90" d="100"/>
          <a:sy n="90" d="100"/>
        </p:scale>
        <p:origin x="-810" y="-72"/>
      </p:cViewPr>
      <p:guideLst>
        <p:guide orient="horz" pos="2160"/>
        <p:guide pos="2880"/>
      </p:guideLst>
    </p:cSldViewPr>
  </p:slideViewPr>
  <p:outlineViewPr>
    <p:cViewPr>
      <p:scale>
        <a:sx n="33" d="100"/>
        <a:sy n="33" d="100"/>
      </p:scale>
      <p:origin x="48" y="833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03A1FB-12CB-49E6-809F-DA2D2089BF59}" type="datetimeFigureOut">
              <a:rPr lang="en-US" smtClean="0"/>
              <a:pPr/>
              <a:t>5/8/2014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8B6E77-EC63-4CD7-8F8A-914122582C5F}" type="slidenum">
              <a:rPr lang="en-US" smtClean="0"/>
              <a:pPr/>
              <a:t>‹#›</a:t>
            </a:fld>
            <a:endParaRPr lang="en-US"/>
          </a:p>
        </p:txBody>
      </p:sp>
    </p:spTree>
    <p:extLst>
      <p:ext uri="{BB962C8B-B14F-4D97-AF65-F5344CB8AC3E}">
        <p14:creationId xmlns:p14="http://schemas.microsoft.com/office/powerpoint/2010/main" val="1942262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hongkiat.com/blog/rwd-tools/"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www.creativebloq.com/responsive-design-tools-8134180" TargetMode="External"/><Relationship Id="rId4" Type="http://schemas.openxmlformats.org/officeDocument/2006/relationships/hyperlink" Target="http://mattkersley.com/responsive/"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unstoppablerobotninja.com/entry/fluid-image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A8B6E77-EC63-4CD7-8F8A-914122582C5F}" type="slidenum">
              <a:rPr lang="en-US" smtClean="0"/>
              <a:pPr/>
              <a:t>16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Few rwd</a:t>
            </a:r>
            <a:r>
              <a:rPr lang="en-US" baseline="0" smtClean="0"/>
              <a:t> tools:</a:t>
            </a:r>
          </a:p>
          <a:p>
            <a:endParaRPr lang="en-US" baseline="0" smtClean="0"/>
          </a:p>
          <a:p>
            <a:r>
              <a:rPr lang="en-US" sz="1200" u="sng" kern="1200" smtClean="0">
                <a:solidFill>
                  <a:schemeClr val="tx1"/>
                </a:solidFill>
                <a:latin typeface="+mn-lt"/>
                <a:ea typeface="+mn-ea"/>
                <a:cs typeface="+mn-cs"/>
                <a:hlinkClick r:id="rId3"/>
              </a:rPr>
              <a:t>http://www.hongkiat.com/blog/rwd-tools/</a:t>
            </a:r>
            <a:endParaRPr lang="en-US" sz="1200" kern="1200" smtClean="0">
              <a:solidFill>
                <a:schemeClr val="tx1"/>
              </a:solidFill>
              <a:latin typeface="+mn-lt"/>
              <a:ea typeface="+mn-ea"/>
              <a:cs typeface="+mn-cs"/>
            </a:endParaRPr>
          </a:p>
          <a:p>
            <a:r>
              <a:rPr lang="en-US" sz="1200" u="sng" kern="1200" smtClean="0">
                <a:solidFill>
                  <a:schemeClr val="tx1"/>
                </a:solidFill>
                <a:latin typeface="+mn-lt"/>
                <a:ea typeface="+mn-ea"/>
                <a:cs typeface="+mn-cs"/>
                <a:hlinkClick r:id="rId4"/>
              </a:rPr>
              <a:t>http://mattkersley.com/responsive/</a:t>
            </a:r>
            <a:endParaRPr lang="en-US" sz="1200" kern="1200" smtClean="0">
              <a:solidFill>
                <a:schemeClr val="tx1"/>
              </a:solidFill>
              <a:latin typeface="+mn-lt"/>
              <a:ea typeface="+mn-ea"/>
              <a:cs typeface="+mn-cs"/>
            </a:endParaRPr>
          </a:p>
          <a:p>
            <a:r>
              <a:rPr lang="en-US" sz="1200" u="sng" kern="1200" smtClean="0">
                <a:solidFill>
                  <a:schemeClr val="tx1"/>
                </a:solidFill>
                <a:latin typeface="+mn-lt"/>
                <a:ea typeface="+mn-ea"/>
                <a:cs typeface="+mn-cs"/>
                <a:hlinkClick r:id="rId5"/>
              </a:rPr>
              <a:t>http://www.creativebloq.com/responsive-design-tools-8134180</a:t>
            </a:r>
            <a:endParaRPr lang="en-US" sz="1200" kern="1200" smtClean="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6A8B6E77-EC63-4CD7-8F8A-914122582C5F}" type="slidenum">
              <a:rPr lang="en-US" smtClean="0"/>
              <a:pPr/>
              <a:t>17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Script for filter available at:</a:t>
            </a:r>
          </a:p>
          <a:p>
            <a:r>
              <a:rPr lang="en-US" sz="1200" u="sng" kern="1200" smtClean="0">
                <a:solidFill>
                  <a:schemeClr val="tx1"/>
                </a:solidFill>
                <a:latin typeface="+mn-lt"/>
                <a:ea typeface="+mn-ea"/>
                <a:cs typeface="+mn-cs"/>
                <a:hlinkClick r:id="rId3"/>
              </a:rPr>
              <a:t>http://unstoppablerobotninja.com/entry/fluid-images</a:t>
            </a:r>
            <a:endParaRPr lang="en-US"/>
          </a:p>
        </p:txBody>
      </p:sp>
      <p:sp>
        <p:nvSpPr>
          <p:cNvPr id="4" name="Slide Number Placeholder 3"/>
          <p:cNvSpPr>
            <a:spLocks noGrp="1"/>
          </p:cNvSpPr>
          <p:nvPr>
            <p:ph type="sldNum" sz="quarter" idx="10"/>
          </p:nvPr>
        </p:nvSpPr>
        <p:spPr/>
        <p:txBody>
          <a:bodyPr/>
          <a:lstStyle/>
          <a:p>
            <a:fld id="{6A8B6E77-EC63-4CD7-8F8A-914122582C5F}" type="slidenum">
              <a:rPr lang="en-US" smtClean="0"/>
              <a:pPr/>
              <a:t>20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References:</a:t>
            </a:r>
          </a:p>
          <a:p>
            <a:endParaRPr lang="en-US" smtClean="0"/>
          </a:p>
          <a:p>
            <a:r>
              <a:rPr lang="en-US" smtClean="0"/>
              <a:t>https://developer.apple.com/library/ios/documentation/AppleApplications/Reference/SafariWebContent/UsingtheViewport/UsingtheViewport.html#//apple_ref/doc/uid/TP40006509-SW25</a:t>
            </a:r>
          </a:p>
          <a:p>
            <a:endParaRPr lang="en-US"/>
          </a:p>
        </p:txBody>
      </p:sp>
      <p:sp>
        <p:nvSpPr>
          <p:cNvPr id="4" name="Slide Number Placeholder 3"/>
          <p:cNvSpPr>
            <a:spLocks noGrp="1"/>
          </p:cNvSpPr>
          <p:nvPr>
            <p:ph type="sldNum" sz="quarter" idx="10"/>
          </p:nvPr>
        </p:nvSpPr>
        <p:spPr/>
        <p:txBody>
          <a:bodyPr/>
          <a:lstStyle/>
          <a:p>
            <a:fld id="{6A8B6E77-EC63-4CD7-8F8A-914122582C5F}" type="slidenum">
              <a:rPr lang="en-US" smtClean="0"/>
              <a:pPr/>
              <a:t>30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References:</a:t>
            </a:r>
          </a:p>
          <a:p>
            <a:endParaRPr lang="en-US" smtClean="0"/>
          </a:p>
          <a:p>
            <a:r>
              <a:rPr lang="en-US" smtClean="0"/>
              <a:t>https://developer.apple.com/library/ios/documentation/AppleApplications/Reference/SafariWebContent/UsingtheViewport/UsingtheViewport.html#//apple_ref/doc/uid/TP40006509-SW25</a:t>
            </a:r>
          </a:p>
          <a:p>
            <a:endParaRPr lang="en-US"/>
          </a:p>
        </p:txBody>
      </p:sp>
      <p:sp>
        <p:nvSpPr>
          <p:cNvPr id="4" name="Slide Number Placeholder 3"/>
          <p:cNvSpPr>
            <a:spLocks noGrp="1"/>
          </p:cNvSpPr>
          <p:nvPr>
            <p:ph type="sldNum" sz="quarter" idx="10"/>
          </p:nvPr>
        </p:nvSpPr>
        <p:spPr/>
        <p:txBody>
          <a:bodyPr/>
          <a:lstStyle/>
          <a:p>
            <a:fld id="{6A8B6E77-EC63-4CD7-8F8A-914122582C5F}" type="slidenum">
              <a:rPr lang="en-US" smtClean="0"/>
              <a:pPr/>
              <a:t>33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References:</a:t>
            </a:r>
          </a:p>
          <a:p>
            <a:r>
              <a:rPr lang="en-US" smtClean="0"/>
              <a:t>http://responsivedesign.is/strategy/page-layout/defining-breakpoints</a:t>
            </a:r>
          </a:p>
          <a:p>
            <a:endParaRPr lang="en-US" smtClean="0"/>
          </a:p>
          <a:p>
            <a:r>
              <a:rPr lang="en-US" smtClean="0"/>
              <a:t>http://responsivedesign.is/develop/browser-feature-support/media-queries-for-common-device-breakpoints</a:t>
            </a:r>
          </a:p>
          <a:p>
            <a:endParaRPr lang="en-US"/>
          </a:p>
        </p:txBody>
      </p:sp>
      <p:sp>
        <p:nvSpPr>
          <p:cNvPr id="4" name="Slide Number Placeholder 3"/>
          <p:cNvSpPr>
            <a:spLocks noGrp="1"/>
          </p:cNvSpPr>
          <p:nvPr>
            <p:ph type="sldNum" sz="quarter" idx="10"/>
          </p:nvPr>
        </p:nvSpPr>
        <p:spPr/>
        <p:txBody>
          <a:bodyPr/>
          <a:lstStyle/>
          <a:p>
            <a:fld id="{6A8B6E77-EC63-4CD7-8F8A-914122582C5F}" type="slidenum">
              <a:rPr lang="en-US" smtClean="0"/>
              <a:pPr/>
              <a:t>46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References:</a:t>
            </a:r>
          </a:p>
          <a:p>
            <a:r>
              <a:rPr lang="en-US" smtClean="0"/>
              <a:t>http://tangledindesign.com/deciding-what-responsive-breakpoints-to-use/</a:t>
            </a:r>
          </a:p>
          <a:p>
            <a:endParaRPr lang="en-US"/>
          </a:p>
        </p:txBody>
      </p:sp>
      <p:sp>
        <p:nvSpPr>
          <p:cNvPr id="4" name="Slide Number Placeholder 3"/>
          <p:cNvSpPr>
            <a:spLocks noGrp="1"/>
          </p:cNvSpPr>
          <p:nvPr>
            <p:ph type="sldNum" sz="quarter" idx="10"/>
          </p:nvPr>
        </p:nvSpPr>
        <p:spPr/>
        <p:txBody>
          <a:bodyPr/>
          <a:lstStyle/>
          <a:p>
            <a:fld id="{6A8B6E77-EC63-4CD7-8F8A-914122582C5F}" type="slidenum">
              <a:rPr lang="en-US" smtClean="0"/>
              <a:pPr/>
              <a:t>48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References:</a:t>
            </a:r>
          </a:p>
          <a:p>
            <a:r>
              <a:rPr lang="en-US" smtClean="0"/>
              <a:t>http://www.awwwards.com/what-are-frameworks-22-best-responsive-css-frameworks-for-web-design.html</a:t>
            </a:r>
          </a:p>
          <a:p>
            <a:r>
              <a:rPr lang="en-US" smtClean="0"/>
              <a:t>http://www.noupe.com/css/5-popular-css-frameworks-tutorials-tools-for-getting-started.html</a:t>
            </a:r>
          </a:p>
          <a:p>
            <a:r>
              <a:rPr lang="en-US" smtClean="0"/>
              <a:t>http://mashable.com/2013/04/26/css-boilerplates-frameworks/</a:t>
            </a:r>
          </a:p>
          <a:p>
            <a:r>
              <a:rPr lang="en-US" smtClean="0"/>
              <a:t>http://speckyboy.com/2008/03/28/top-12-css-frameworks-and-how-to-understand-them/</a:t>
            </a:r>
          </a:p>
          <a:p>
            <a:r>
              <a:rPr lang="en-US" smtClean="0"/>
              <a:t>http://designzum.com/2014/01/13/best-html-css-frameworks-2014-for-web-designers/</a:t>
            </a:r>
          </a:p>
          <a:p>
            <a:r>
              <a:rPr lang="en-US" smtClean="0"/>
              <a:t>http://cssmenumaker.com/blog/5-css-frameworks-you-should-be-using</a:t>
            </a:r>
            <a:endParaRPr lang="en-US"/>
          </a:p>
        </p:txBody>
      </p:sp>
      <p:sp>
        <p:nvSpPr>
          <p:cNvPr id="4" name="Slide Number Placeholder 3"/>
          <p:cNvSpPr>
            <a:spLocks noGrp="1"/>
          </p:cNvSpPr>
          <p:nvPr>
            <p:ph type="sldNum" sz="quarter" idx="10"/>
          </p:nvPr>
        </p:nvSpPr>
        <p:spPr/>
        <p:txBody>
          <a:bodyPr/>
          <a:lstStyle/>
          <a:p>
            <a:fld id="{6A8B6E77-EC63-4CD7-8F8A-914122582C5F}" type="slidenum">
              <a:rPr lang="en-US" smtClean="0"/>
              <a:pPr/>
              <a:t>51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_Slide">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905000"/>
            <a:ext cx="9144000" cy="1143000"/>
          </a:xfrm>
          <a:prstGeom prst="rect">
            <a:avLst/>
          </a:prstGeom>
          <a:gradFill flip="none" rotWithShape="1">
            <a:gsLst>
              <a:gs pos="0">
                <a:srgbClr val="008080">
                  <a:tint val="66000"/>
                  <a:satMod val="160000"/>
                </a:srgbClr>
              </a:gs>
              <a:gs pos="50000">
                <a:srgbClr val="008080">
                  <a:tint val="44500"/>
                  <a:satMod val="160000"/>
                </a:srgbClr>
              </a:gs>
              <a:gs pos="100000">
                <a:srgbClr val="008080">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endParaRPr lang="en-US" sz="2400" b="1" dirty="0">
              <a:solidFill>
                <a:schemeClr val="bg1"/>
              </a:solidFill>
              <a:cs typeface="Arial" pitchFamily="34" charset="0"/>
            </a:endParaRPr>
          </a:p>
        </p:txBody>
      </p:sp>
      <p:sp>
        <p:nvSpPr>
          <p:cNvPr id="3" name="Rectangle 2"/>
          <p:cNvSpPr/>
          <p:nvPr/>
        </p:nvSpPr>
        <p:spPr>
          <a:xfrm>
            <a:off x="0" y="3048000"/>
            <a:ext cx="9144000" cy="1219200"/>
          </a:xfrm>
          <a:prstGeom prst="rect">
            <a:avLst/>
          </a:prstGeom>
          <a:gradFill flip="none" rotWithShape="1">
            <a:gsLst>
              <a:gs pos="0">
                <a:srgbClr val="953735"/>
              </a:gs>
              <a:gs pos="50000">
                <a:schemeClr val="accent2">
                  <a:lumMod val="75000"/>
                  <a:shade val="67500"/>
                  <a:satMod val="115000"/>
                </a:schemeClr>
              </a:gs>
              <a:gs pos="100000">
                <a:schemeClr val="accent2">
                  <a:lumMod val="7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endParaRPr lang="en-US" sz="2800" dirty="0">
              <a:latin typeface="Myriad Pro" pitchFamily="34" charset="0"/>
            </a:endParaRPr>
          </a:p>
        </p:txBody>
      </p:sp>
      <p:pic>
        <p:nvPicPr>
          <p:cNvPr id="7" name="Picture 6" descr="picture.jpg"/>
          <p:cNvPicPr>
            <a:picLocks noChangeAspect="1"/>
          </p:cNvPicPr>
          <p:nvPr userDrawn="1"/>
        </p:nvPicPr>
        <p:blipFill>
          <a:blip r:embed="rId3" cstate="print"/>
          <a:stretch>
            <a:fillRect/>
          </a:stretch>
        </p:blipFill>
        <p:spPr bwMode="auto">
          <a:xfrm>
            <a:off x="5792789" y="1752601"/>
            <a:ext cx="3046412" cy="2703513"/>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38000" endPos="28000" dist="5000" dir="5400000" sy="-100000" algn="bl" rotWithShape="0"/>
          </a:effectLst>
        </p:spPr>
      </p:pic>
      <p:sp>
        <p:nvSpPr>
          <p:cNvPr id="5" name="Rectangle 4"/>
          <p:cNvSpPr/>
          <p:nvPr userDrawn="1"/>
        </p:nvSpPr>
        <p:spPr>
          <a:xfrm>
            <a:off x="152400" y="6488242"/>
            <a:ext cx="1588957" cy="266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solidFill>
                  <a:schemeClr val="tx1">
                    <a:lumMod val="50000"/>
                    <a:lumOff val="50000"/>
                  </a:schemeClr>
                </a:solidFill>
              </a:rPr>
              <a:t>© Cognizant 2014</a:t>
            </a:r>
            <a:endParaRPr lang="en-US" sz="1200" dirty="0">
              <a:solidFill>
                <a:schemeClr val="tx1">
                  <a:lumMod val="50000"/>
                  <a:lumOff val="50000"/>
                </a:schemeClr>
              </a:solidFill>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bjective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spcBef>
                <a:spcPct val="20000"/>
              </a:spcBef>
              <a:buFont typeface="Arial" pitchFamily="34" charset="0"/>
              <a:buChar char="•"/>
              <a:defRPr/>
            </a:lvl1pPr>
            <a:lvl2pPr marL="742950" indent="-285750">
              <a:spcBef>
                <a:spcPct val="20000"/>
              </a:spcBef>
              <a:buFont typeface="Arial"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7" name="Title Placeholder 1"/>
          <p:cNvSpPr>
            <a:spLocks noGrp="1"/>
          </p:cNvSpPr>
          <p:nvPr>
            <p:ph type="title"/>
          </p:nvPr>
        </p:nvSpPr>
        <p:spPr>
          <a:xfrm>
            <a:off x="1600200" y="0"/>
            <a:ext cx="75438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a:latin typeface="Verdana" pitchFamily="34" charset="0"/>
              </a:defRPr>
            </a:lvl1pPr>
          </a:lstStyle>
          <a:p>
            <a:r>
              <a:rPr lang="en-US" dirty="0" smtClean="0"/>
              <a:t>Click to edit Master title style</a:t>
            </a:r>
            <a:endParaRPr lang="en-GB" dirty="0"/>
          </a:p>
        </p:txBody>
      </p:sp>
      <p:sp>
        <p:nvSpPr>
          <p:cNvPr id="4" name="Slide Number Placeholder 5"/>
          <p:cNvSpPr>
            <a:spLocks noGrp="1"/>
          </p:cNvSpPr>
          <p:nvPr>
            <p:ph type="sldNum" sz="quarter" idx="10"/>
          </p:nvPr>
        </p:nvSpPr>
        <p:spPr>
          <a:xfrm>
            <a:off x="152400" y="6427787"/>
            <a:ext cx="457200" cy="277813"/>
          </a:xfrm>
          <a:prstGeom prst="rect">
            <a:avLst/>
          </a:prstGeom>
          <a:ln/>
        </p:spPr>
        <p:txBody>
          <a:bodyPr/>
          <a:lstStyle>
            <a:lvl1pPr>
              <a:defRPr sz="1400" b="0">
                <a:solidFill>
                  <a:srgbClr val="953735"/>
                </a:solidFill>
              </a:defRPr>
            </a:lvl1pPr>
          </a:lstStyle>
          <a:p>
            <a:fld id="{47ED8886-DB3B-44F4-9A80-E6A224679F20}" type="slidenum">
              <a:rPr lang="en-US" smtClean="0"/>
              <a:pPr/>
              <a:t>‹#›</a:t>
            </a:fld>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urse_Completion_Page">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905000"/>
            <a:ext cx="9144000" cy="1143000"/>
          </a:xfrm>
          <a:prstGeom prst="rect">
            <a:avLst/>
          </a:prstGeom>
          <a:gradFill flip="none" rotWithShape="1">
            <a:gsLst>
              <a:gs pos="0">
                <a:srgbClr val="008080">
                  <a:tint val="66000"/>
                  <a:satMod val="160000"/>
                </a:srgbClr>
              </a:gs>
              <a:gs pos="50000">
                <a:srgbClr val="008080">
                  <a:tint val="44500"/>
                  <a:satMod val="160000"/>
                </a:srgbClr>
              </a:gs>
              <a:gs pos="100000">
                <a:srgbClr val="008080">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lvl="1" algn="l" defTabSz="914400" rtl="0" eaLnBrk="1" fontAlgn="auto" latinLnBrk="0" hangingPunct="1">
              <a:spcBef>
                <a:spcPts val="0"/>
              </a:spcBef>
              <a:spcAft>
                <a:spcPts val="0"/>
              </a:spcAft>
              <a:defRPr/>
            </a:pPr>
            <a:endParaRPr lang="en-US" sz="2400" b="1" kern="1200" dirty="0">
              <a:solidFill>
                <a:schemeClr val="bg1"/>
              </a:solidFill>
              <a:latin typeface="+mn-lt"/>
              <a:ea typeface="+mn-ea"/>
              <a:cs typeface="Arial" pitchFamily="34" charset="0"/>
            </a:endParaRPr>
          </a:p>
        </p:txBody>
      </p:sp>
      <p:sp>
        <p:nvSpPr>
          <p:cNvPr id="3" name="Rectangle 2"/>
          <p:cNvSpPr/>
          <p:nvPr/>
        </p:nvSpPr>
        <p:spPr>
          <a:xfrm>
            <a:off x="0" y="3048000"/>
            <a:ext cx="9144000" cy="1219200"/>
          </a:xfrm>
          <a:prstGeom prst="rect">
            <a:avLst/>
          </a:prstGeom>
          <a:gradFill flip="none" rotWithShape="1">
            <a:gsLst>
              <a:gs pos="0">
                <a:srgbClr val="953735"/>
              </a:gs>
              <a:gs pos="50000">
                <a:schemeClr val="accent2">
                  <a:lumMod val="75000"/>
                  <a:shade val="67500"/>
                  <a:satMod val="115000"/>
                </a:schemeClr>
              </a:gs>
              <a:gs pos="100000">
                <a:schemeClr val="accent2">
                  <a:lumMod val="7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lvl="1" algn="l" defTabSz="914400" rtl="0" eaLnBrk="1" fontAlgn="auto" latinLnBrk="0" hangingPunct="1">
              <a:spcBef>
                <a:spcPts val="0"/>
              </a:spcBef>
              <a:spcAft>
                <a:spcPts val="0"/>
              </a:spcAft>
              <a:defRPr/>
            </a:pPr>
            <a:endParaRPr lang="en-US" sz="2800" kern="1200" dirty="0">
              <a:solidFill>
                <a:schemeClr val="lt1"/>
              </a:solidFill>
              <a:latin typeface="Myriad Pro" pitchFamily="34" charset="0"/>
              <a:ea typeface="+mn-ea"/>
              <a:cs typeface="+mn-cs"/>
            </a:endParaRPr>
          </a:p>
        </p:txBody>
      </p:sp>
      <p:pic>
        <p:nvPicPr>
          <p:cNvPr id="4" name="Picture 8" descr="present-1_03.jpg"/>
          <p:cNvPicPr>
            <a:picLocks noChangeAspect="1"/>
          </p:cNvPicPr>
          <p:nvPr/>
        </p:nvPicPr>
        <p:blipFill>
          <a:blip r:embed="rId3" cstate="print"/>
          <a:srcRect/>
          <a:stretch>
            <a:fillRect/>
          </a:stretch>
        </p:blipFill>
        <p:spPr bwMode="auto">
          <a:xfrm>
            <a:off x="5791200" y="1712913"/>
            <a:ext cx="3048000" cy="2706687"/>
          </a:xfrm>
          <a:prstGeom prst="rect">
            <a:avLst/>
          </a:prstGeom>
          <a:ln>
            <a:noFill/>
          </a:ln>
          <a:effectLst>
            <a:outerShdw blurRad="292100" dist="139700" dir="2700000" algn="tl" rotWithShape="0">
              <a:srgbClr val="333333">
                <a:alpha val="65000"/>
              </a:srgbClr>
            </a:outerShdw>
          </a:effectLst>
        </p:spPr>
      </p:pic>
      <p:sp>
        <p:nvSpPr>
          <p:cNvPr id="5" name="Rectangle 4"/>
          <p:cNvSpPr/>
          <p:nvPr userDrawn="1"/>
        </p:nvSpPr>
        <p:spPr>
          <a:xfrm>
            <a:off x="152400" y="6443272"/>
            <a:ext cx="1588957" cy="266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solidFill>
                  <a:schemeClr val="tx1">
                    <a:lumMod val="50000"/>
                    <a:lumOff val="50000"/>
                  </a:schemeClr>
                </a:solidFill>
              </a:rPr>
              <a:t>© Cognizant 2014</a:t>
            </a:r>
            <a:endParaRPr lang="en-US" sz="1200" dirty="0">
              <a:solidFill>
                <a:schemeClr val="tx1">
                  <a:lumMod val="50000"/>
                  <a:lumOff val="50000"/>
                </a:schemeClr>
              </a:solidFill>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7543800" cy="1066800"/>
          </a:xfrm>
        </p:spPr>
        <p:txBody>
          <a:bodyPr/>
          <a:lstStyle>
            <a:lvl1pPr>
              <a:defRPr>
                <a:latin typeface="Verdana" pitchFamily="34" charset="0"/>
              </a:defRPr>
            </a:lvl1pPr>
          </a:lstStyle>
          <a:p>
            <a:r>
              <a:rPr lang="en-US" dirty="0" smtClean="0"/>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4648200" y="1600200"/>
            <a:ext cx="4038600" cy="4525963"/>
          </a:xfr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Slide Number Placeholder 5"/>
          <p:cNvSpPr>
            <a:spLocks noGrp="1"/>
          </p:cNvSpPr>
          <p:nvPr>
            <p:ph type="sldNum" sz="quarter" idx="10"/>
          </p:nvPr>
        </p:nvSpPr>
        <p:spPr>
          <a:xfrm>
            <a:off x="0" y="6400800"/>
            <a:ext cx="457200" cy="277813"/>
          </a:xfrm>
          <a:prstGeom prst="rect">
            <a:avLst/>
          </a:prstGeom>
          <a:ln/>
        </p:spPr>
        <p:txBody>
          <a:bodyPr/>
          <a:lstStyle>
            <a:lvl1pPr>
              <a:defRPr>
                <a:solidFill>
                  <a:schemeClr val="accent2">
                    <a:lumMod val="75000"/>
                  </a:schemeClr>
                </a:solidFill>
              </a:defRPr>
            </a:lvl1pPr>
          </a:lstStyle>
          <a:p>
            <a:fld id="{47ED8886-DB3B-44F4-9A80-E6A224679F20}" type="slidenum">
              <a:rPr lang="en-US" smtClean="0"/>
              <a:pPr/>
              <a:t>‹#›</a:t>
            </a:fld>
            <a:endParaRPr lang="en-US"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7543800" cy="1143000"/>
          </a:xfrm>
        </p:spPr>
        <p:txBody>
          <a:bodyPr/>
          <a:lstStyle>
            <a:lvl1pPr>
              <a:defRPr>
                <a:latin typeface="Verdan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57200" y="1657350"/>
            <a:ext cx="4040188" cy="639762"/>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297112"/>
            <a:ext cx="4040188" cy="3951288"/>
          </a:xfr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4"/>
          <p:cNvSpPr>
            <a:spLocks noGrp="1"/>
          </p:cNvSpPr>
          <p:nvPr>
            <p:ph type="body" sz="quarter" idx="3"/>
          </p:nvPr>
        </p:nvSpPr>
        <p:spPr>
          <a:xfrm>
            <a:off x="4645025" y="1657350"/>
            <a:ext cx="4041775" cy="639762"/>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297112"/>
            <a:ext cx="4041775" cy="3951288"/>
          </a:xfr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Slide Number Placeholder 5"/>
          <p:cNvSpPr>
            <a:spLocks noGrp="1"/>
          </p:cNvSpPr>
          <p:nvPr>
            <p:ph type="sldNum" sz="quarter" idx="10"/>
          </p:nvPr>
        </p:nvSpPr>
        <p:spPr>
          <a:xfrm>
            <a:off x="0" y="6400800"/>
            <a:ext cx="457200" cy="277813"/>
          </a:xfrm>
          <a:prstGeom prst="rect">
            <a:avLst/>
          </a:prstGeom>
          <a:ln/>
        </p:spPr>
        <p:txBody>
          <a:bodyPr/>
          <a:lstStyle>
            <a:lvl1pPr>
              <a:defRPr>
                <a:solidFill>
                  <a:schemeClr val="accent2">
                    <a:lumMod val="75000"/>
                  </a:schemeClr>
                </a:solidFill>
              </a:defRPr>
            </a:lvl1pPr>
          </a:lstStyle>
          <a:p>
            <a:fld id="{47ED8886-DB3B-44F4-9A80-E6A224679F20}" type="slidenum">
              <a:rPr lang="en-US" smtClean="0"/>
              <a:pPr/>
              <a:t>‹#›</a:t>
            </a:fld>
            <a:endParaRPr lang="en-US"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bout_the_Author">
    <p:bg>
      <p:bgPr>
        <a:blipFill>
          <a:blip r:embed="rId2" cstate="prin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0" y="6473952"/>
            <a:ext cx="457200" cy="276999"/>
          </a:xfrm>
          <a:prstGeom prst="rect">
            <a:avLst/>
          </a:prstGeom>
        </p:spPr>
        <p:txBody>
          <a:bodyPr/>
          <a:lstStyle>
            <a:lvl1pPr>
              <a:defRPr>
                <a:solidFill>
                  <a:schemeClr val="accent2">
                    <a:lumMod val="75000"/>
                  </a:schemeClr>
                </a:solidFill>
              </a:defRPr>
            </a:lvl1pPr>
          </a:lstStyle>
          <a:p>
            <a:fld id="{A04AFBC5-2B20-4E0B-9DFE-D04369A198DB}" type="slidenum">
              <a:rPr lang="en-GB" smtClean="0"/>
              <a:pPr/>
              <a:t>‹#›</a:t>
            </a:fld>
            <a:endParaRPr lang="en-GB" dirty="0"/>
          </a:p>
        </p:txBody>
      </p:sp>
      <p:sp>
        <p:nvSpPr>
          <p:cNvPr id="7" name="Rectangle 6"/>
          <p:cNvSpPr/>
          <p:nvPr userDrawn="1"/>
        </p:nvSpPr>
        <p:spPr>
          <a:xfrm>
            <a:off x="1524000" y="0"/>
            <a:ext cx="76200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3600" dirty="0" smtClean="0">
                <a:latin typeface="Verdana" pitchFamily="34" charset="0"/>
              </a:rPr>
              <a:t>About the Author</a:t>
            </a:r>
            <a:endParaRPr lang="en-US" sz="3600" b="0" dirty="0">
              <a:latin typeface="Verdana" pitchFamily="34" charset="0"/>
            </a:endParaRPr>
          </a:p>
        </p:txBody>
      </p:sp>
      <p:graphicFrame>
        <p:nvGraphicFramePr>
          <p:cNvPr id="8" name="Group 81"/>
          <p:cNvGraphicFramePr>
            <a:graphicFrameLocks noGrp="1"/>
          </p:cNvGraphicFramePr>
          <p:nvPr userDrawn="1"/>
        </p:nvGraphicFramePr>
        <p:xfrm>
          <a:off x="533400" y="2286000"/>
          <a:ext cx="8153400" cy="1828800"/>
        </p:xfrm>
        <a:graphic>
          <a:graphicData uri="http://schemas.openxmlformats.org/drawingml/2006/table">
            <a:tbl>
              <a:tblPr/>
              <a:tblGrid>
                <a:gridCol w="1676400"/>
                <a:gridCol w="6477000"/>
              </a:tblGrid>
              <a:tr h="6096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1" i="0" u="none" strike="noStrike" cap="none" normalizeH="0" baseline="0" dirty="0" smtClean="0">
                          <a:ln>
                            <a:noFill/>
                          </a:ln>
                          <a:solidFill>
                            <a:schemeClr val="bg1"/>
                          </a:solidFill>
                          <a:effectLst/>
                          <a:latin typeface="+mn-lt"/>
                        </a:rPr>
                        <a:t>Created By:</a:t>
                      </a:r>
                    </a:p>
                  </a:txBody>
                  <a:tcPr horzOverflow="overflow">
                    <a:lnL w="28575" cap="flat" cmpd="sng" algn="ctr">
                      <a:solidFill>
                        <a:srgbClr val="134575"/>
                      </a:solidFill>
                      <a:prstDash val="solid"/>
                      <a:round/>
                      <a:headEnd type="none" w="med" len="med"/>
                      <a:tailEnd type="none" w="med" len="med"/>
                    </a:lnL>
                    <a:lnR w="3175" cap="flat" cmpd="sng" algn="ctr">
                      <a:solidFill>
                        <a:srgbClr val="134575"/>
                      </a:solidFill>
                      <a:prstDash val="solid"/>
                      <a:round/>
                      <a:headEnd type="none" w="med" len="med"/>
                      <a:tailEnd type="none" w="med" len="med"/>
                    </a:lnR>
                    <a:lnT w="285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endParaRPr kumimoji="0" lang="en-US" sz="1600" b="0" i="0" u="none" strike="noStrike" cap="none" normalizeH="0" baseline="0" dirty="0" smtClean="0">
                        <a:ln>
                          <a:noFill/>
                        </a:ln>
                        <a:solidFill>
                          <a:schemeClr val="tx1"/>
                        </a:solidFill>
                        <a:effectLst/>
                        <a:latin typeface="+mn-lt"/>
                      </a:endParaRP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285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1" i="0" u="none" strike="noStrike" cap="none" normalizeH="0" baseline="0" dirty="0" smtClean="0">
                          <a:ln>
                            <a:noFill/>
                          </a:ln>
                          <a:solidFill>
                            <a:schemeClr val="bg1"/>
                          </a:solidFill>
                          <a:effectLst/>
                          <a:latin typeface="+mn-lt"/>
                        </a:rPr>
                        <a:t>Credential Information:</a:t>
                      </a:r>
                    </a:p>
                  </a:txBody>
                  <a:tcPr horzOverflow="overflow">
                    <a:lnL w="28575" cap="flat" cmpd="sng" algn="ctr">
                      <a:solidFill>
                        <a:srgbClr val="134575"/>
                      </a:solidFill>
                      <a:prstDash val="solid"/>
                      <a:round/>
                      <a:headEnd type="none" w="med" len="med"/>
                      <a:tailEnd type="none" w="med" len="med"/>
                    </a:lnL>
                    <a:lnR w="31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0" i="0" u="none" strike="noStrike" cap="none" normalizeH="0" baseline="0" dirty="0" smtClean="0">
                          <a:ln>
                            <a:noFill/>
                          </a:ln>
                          <a:solidFill>
                            <a:schemeClr val="tx1"/>
                          </a:solidFill>
                          <a:effectLst/>
                          <a:latin typeface="+mn-lt"/>
                        </a:rPr>
                        <a:t> </a:t>
                      </a: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1" i="0" u="none" strike="noStrike" cap="none" normalizeH="0" baseline="0" dirty="0" smtClean="0">
                          <a:ln>
                            <a:noFill/>
                          </a:ln>
                          <a:solidFill>
                            <a:schemeClr val="bg1"/>
                          </a:solidFill>
                          <a:effectLst/>
                          <a:latin typeface="+mn-lt"/>
                        </a:rPr>
                        <a:t>Version and Date:</a:t>
                      </a:r>
                    </a:p>
                  </a:txBody>
                  <a:tcPr horzOverflow="overflow">
                    <a:lnL w="28575" cap="flat" cmpd="sng" algn="ctr">
                      <a:solidFill>
                        <a:srgbClr val="134575"/>
                      </a:solidFill>
                      <a:prstDash val="solid"/>
                      <a:round/>
                      <a:headEnd type="none" w="med" len="med"/>
                      <a:tailEnd type="none" w="med" len="med"/>
                    </a:lnL>
                    <a:lnR w="31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28575" cap="flat" cmpd="sng" algn="ctr">
                      <a:solidFill>
                        <a:srgbClr val="134575"/>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endParaRPr kumimoji="0" lang="en-US" sz="1600" b="0" i="0" u="none" strike="noStrike" cap="none" normalizeH="0" baseline="0" dirty="0" smtClean="0">
                        <a:ln>
                          <a:noFill/>
                        </a:ln>
                        <a:solidFill>
                          <a:schemeClr val="tx1"/>
                        </a:solidFill>
                        <a:effectLst/>
                        <a:latin typeface="+mn-lt"/>
                      </a:endParaRP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28575" cap="flat" cmpd="sng" algn="ctr">
                      <a:solidFill>
                        <a:srgbClr val="134575"/>
                      </a:solidFill>
                      <a:prstDash val="solid"/>
                      <a:round/>
                      <a:headEnd type="none" w="med" len="med"/>
                      <a:tailEnd type="none" w="med" len="med"/>
                    </a:lnB>
                    <a:lnTlToBr>
                      <a:noFill/>
                    </a:lnTlToBr>
                    <a:lnBlToTr>
                      <a:noFill/>
                    </a:lnBlToTr>
                    <a:noFill/>
                  </a:tcPr>
                </a:tc>
              </a:tr>
            </a:tbl>
          </a:graphicData>
        </a:graphic>
      </p:graphicFrame>
      <p:sp>
        <p:nvSpPr>
          <p:cNvPr id="9" name="Rectangle 8"/>
          <p:cNvSpPr/>
          <p:nvPr userDrawn="1"/>
        </p:nvSpPr>
        <p:spPr>
          <a:xfrm>
            <a:off x="1252240" y="4648200"/>
            <a:ext cx="6440481" cy="646331"/>
          </a:xfrm>
          <a:prstGeom prst="rect">
            <a:avLst/>
          </a:prstGeom>
        </p:spPr>
        <p:txBody>
          <a:bodyPr wrap="none">
            <a:spAutoFit/>
          </a:bodyPr>
          <a:lstStyle/>
          <a:p>
            <a:pPr algn="ctr">
              <a:defRPr/>
            </a:pPr>
            <a:r>
              <a:rPr lang="en-US" sz="3600" b="1" kern="10" dirty="0">
                <a:ln w="9525">
                  <a:solidFill>
                    <a:srgbClr val="3366FF"/>
                  </a:solidFill>
                  <a:round/>
                  <a:headEnd/>
                  <a:tailEnd/>
                </a:ln>
                <a:solidFill>
                  <a:srgbClr val="3188B4"/>
                </a:solidFill>
                <a:latin typeface="Tw Cen MT Condensed"/>
              </a:rPr>
              <a:t>Cognizant Certified Official Curriculum</a:t>
            </a:r>
          </a:p>
        </p:txBody>
      </p:sp>
      <p:sp>
        <p:nvSpPr>
          <p:cNvPr id="11" name="Text Placeholder 10"/>
          <p:cNvSpPr>
            <a:spLocks noGrp="1"/>
          </p:cNvSpPr>
          <p:nvPr>
            <p:ph type="body" sz="quarter" idx="13" hasCustomPrompt="1"/>
          </p:nvPr>
        </p:nvSpPr>
        <p:spPr>
          <a:xfrm>
            <a:off x="2209800" y="2286000"/>
            <a:ext cx="6477000" cy="609600"/>
          </a:xfrm>
        </p:spPr>
        <p:txBody>
          <a:bodyPr/>
          <a:lstStyle>
            <a:lvl1pPr>
              <a:buNone/>
              <a:defRPr sz="1600" baseline="0">
                <a:latin typeface="+mj-lt"/>
              </a:defRPr>
            </a:lvl1pPr>
          </a:lstStyle>
          <a:p>
            <a:pPr lvl="0"/>
            <a:r>
              <a:rPr lang="en-US" dirty="0" smtClean="0"/>
              <a:t>Click to edit Created By</a:t>
            </a:r>
            <a:endParaRPr lang="en-GB" dirty="0"/>
          </a:p>
        </p:txBody>
      </p:sp>
      <p:sp>
        <p:nvSpPr>
          <p:cNvPr id="13" name="Text Placeholder 12"/>
          <p:cNvSpPr>
            <a:spLocks noGrp="1"/>
          </p:cNvSpPr>
          <p:nvPr>
            <p:ph type="body" sz="quarter" idx="14" hasCustomPrompt="1"/>
          </p:nvPr>
        </p:nvSpPr>
        <p:spPr>
          <a:xfrm>
            <a:off x="2209800" y="2895600"/>
            <a:ext cx="6477000" cy="609600"/>
          </a:xfrm>
        </p:spPr>
        <p:txBody>
          <a:bodyPr/>
          <a:lstStyle>
            <a:lvl1pPr>
              <a:buNone/>
              <a:defRPr sz="1600">
                <a:latin typeface="+mn-lt"/>
              </a:defRPr>
            </a:lvl1pPr>
          </a:lstStyle>
          <a:p>
            <a:pPr lvl="0"/>
            <a:r>
              <a:rPr lang="en-US" dirty="0" smtClean="0"/>
              <a:t>Click to edit Credentials</a:t>
            </a:r>
            <a:endParaRPr lang="en-GB" dirty="0"/>
          </a:p>
        </p:txBody>
      </p:sp>
      <p:sp>
        <p:nvSpPr>
          <p:cNvPr id="15" name="Text Placeholder 14"/>
          <p:cNvSpPr>
            <a:spLocks noGrp="1"/>
          </p:cNvSpPr>
          <p:nvPr>
            <p:ph type="body" sz="quarter" idx="15" hasCustomPrompt="1"/>
          </p:nvPr>
        </p:nvSpPr>
        <p:spPr>
          <a:xfrm>
            <a:off x="2209800" y="3505200"/>
            <a:ext cx="6477000" cy="609600"/>
          </a:xfrm>
        </p:spPr>
        <p:txBody>
          <a:bodyPr/>
          <a:lstStyle>
            <a:lvl1pPr>
              <a:buNone/>
              <a:defRPr sz="1600">
                <a:latin typeface="+mj-lt"/>
              </a:defRPr>
            </a:lvl1pPr>
          </a:lstStyle>
          <a:p>
            <a:pPr lvl="0"/>
            <a:r>
              <a:rPr lang="en-US" dirty="0" smtClean="0"/>
              <a:t>Click to edit Version and Date</a:t>
            </a:r>
            <a:endParaRPr lang="en-GB" dirty="0"/>
          </a:p>
        </p:txBody>
      </p:sp>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Learn_H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Verdana" pitchFamily="34" charset="0"/>
              </a:defRPr>
            </a:lvl1pPr>
          </a:lstStyle>
          <a:p>
            <a:r>
              <a:rPr lang="en-US" dirty="0" smtClean="0"/>
              <a:t>Click to edit Slide Title</a:t>
            </a:r>
            <a:endParaRPr lang="en-GB" dirty="0"/>
          </a:p>
        </p:txBody>
      </p:sp>
      <p:sp>
        <p:nvSpPr>
          <p:cNvPr id="3" name="Content Placeholder 2"/>
          <p:cNvSpPr>
            <a:spLocks noGrp="1"/>
          </p:cNvSpPr>
          <p:nvPr>
            <p:ph idx="1" hasCustomPrompt="1"/>
          </p:nvPr>
        </p:nvSpPr>
        <p:spPr/>
        <p:txBody>
          <a:bodyPr/>
          <a:lstStyle>
            <a:lvl1pPr marL="342900" indent="-342900">
              <a:spcBef>
                <a:spcPct val="20000"/>
              </a:spcBef>
              <a:buFont typeface="Arial" charset="0"/>
              <a:buChar char="•"/>
              <a:defRPr>
                <a:latin typeface="+mn-lt"/>
              </a:defRPr>
            </a:lvl1pPr>
          </a:lstStyle>
          <a:p>
            <a:pPr marL="342900" indent="-342900">
              <a:spcBef>
                <a:spcPct val="20000"/>
              </a:spcBef>
              <a:buFont typeface="Arial" charset="0"/>
              <a:buChar char="•"/>
              <a:defRPr/>
            </a:pPr>
            <a:r>
              <a:rPr lang="en-US" sz="3200" dirty="0" smtClean="0">
                <a:latin typeface="+mn-lt"/>
              </a:rPr>
              <a:t>Add text here. (Topic slide starts from here)</a:t>
            </a:r>
          </a:p>
          <a:p>
            <a:pPr marL="342900" indent="-342900">
              <a:spcBef>
                <a:spcPct val="20000"/>
              </a:spcBef>
              <a:buFont typeface="Arial" charset="0"/>
              <a:buChar char="•"/>
              <a:defRPr/>
            </a:pPr>
            <a:r>
              <a:rPr lang="en-US" sz="3200" dirty="0" smtClean="0">
                <a:latin typeface="+mn-lt"/>
              </a:rPr>
              <a:t>You can add a picture, chart, or other content in the right column by clicking the appropriate button.</a:t>
            </a:r>
          </a:p>
          <a:p>
            <a:pPr marL="342900" indent="-342900">
              <a:spcBef>
                <a:spcPct val="20000"/>
              </a:spcBef>
              <a:buFont typeface="Arial" charset="0"/>
              <a:buChar char="•"/>
              <a:defRPr/>
            </a:pPr>
            <a:r>
              <a:rPr lang="en-US" sz="3200" dirty="0" smtClean="0">
                <a:latin typeface="+mn-lt"/>
              </a:rPr>
              <a:t>You may need more than one slide for each topic. To add a slide, click </a:t>
            </a:r>
            <a:r>
              <a:rPr lang="en-US" sz="3200" b="1" dirty="0" smtClean="0">
                <a:latin typeface="+mn-lt"/>
              </a:rPr>
              <a:t>New Slide</a:t>
            </a:r>
            <a:r>
              <a:rPr lang="en-US" sz="3200" dirty="0" smtClean="0">
                <a:latin typeface="+mn-lt"/>
              </a:rPr>
              <a:t> on the </a:t>
            </a:r>
            <a:r>
              <a:rPr lang="en-US" sz="3200" b="1" dirty="0" smtClean="0">
                <a:latin typeface="+mn-lt"/>
              </a:rPr>
              <a:t>Insert</a:t>
            </a:r>
            <a:r>
              <a:rPr lang="en-US" sz="3200" dirty="0" smtClean="0">
                <a:latin typeface="+mn-lt"/>
              </a:rPr>
              <a:t> menu, or press CTRL+M </a:t>
            </a:r>
            <a:r>
              <a:rPr lang="en-US" sz="3200" b="1" dirty="0" smtClean="0">
                <a:latin typeface="+mn-lt"/>
              </a:rPr>
              <a:t>and add a suitable slide depending upon the content</a:t>
            </a:r>
            <a:endParaRPr lang="en-US" sz="3200" dirty="0">
              <a:latin typeface="+mn-lt"/>
            </a:endParaRPr>
          </a:p>
        </p:txBody>
      </p:sp>
      <p:sp>
        <p:nvSpPr>
          <p:cNvPr id="6" name="Slide Number Placeholder 5"/>
          <p:cNvSpPr>
            <a:spLocks noGrp="1"/>
          </p:cNvSpPr>
          <p:nvPr>
            <p:ph type="sldNum" sz="quarter" idx="12"/>
          </p:nvPr>
        </p:nvSpPr>
        <p:spPr>
          <a:xfrm>
            <a:off x="0" y="6473952"/>
            <a:ext cx="457200" cy="276999"/>
          </a:xfrm>
          <a:prstGeom prst="rect">
            <a:avLst/>
          </a:prstGeom>
        </p:spPr>
        <p:txBody>
          <a:bodyPr/>
          <a:lstStyle>
            <a:lvl1pPr>
              <a:defRPr>
                <a:solidFill>
                  <a:schemeClr val="accent2">
                    <a:lumMod val="75000"/>
                  </a:schemeClr>
                </a:solidFill>
              </a:defRPr>
            </a:lvl1pPr>
          </a:lstStyle>
          <a:p>
            <a:fld id="{A04AFBC5-2B20-4E0B-9DFE-D04369A198DB}" type="slidenum">
              <a:rPr lang="en-GB" smtClean="0"/>
              <a:pPr/>
              <a:t>‹#›</a:t>
            </a:fld>
            <a:endParaRPr lang="en-GB" dirty="0"/>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1143000"/>
            <a:ext cx="9144000" cy="152400"/>
          </a:xfrm>
          <a:prstGeom prst="rect">
            <a:avLst/>
          </a:prstGeom>
          <a:gradFill flip="none" rotWithShape="1">
            <a:gsLst>
              <a:gs pos="0">
                <a:srgbClr val="008080">
                  <a:tint val="66000"/>
                  <a:satMod val="160000"/>
                </a:srgbClr>
              </a:gs>
              <a:gs pos="50000">
                <a:srgbClr val="008080">
                  <a:tint val="44500"/>
                  <a:satMod val="160000"/>
                </a:srgbClr>
              </a:gs>
              <a:gs pos="100000">
                <a:srgbClr val="008080">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endParaRPr lang="en-US" b="1" baseline="-25000" dirty="0">
              <a:solidFill>
                <a:schemeClr val="bg1"/>
              </a:solidFill>
              <a:latin typeface="Arial" pitchFamily="34" charset="0"/>
              <a:cs typeface="Arial" pitchFamily="34" charset="0"/>
            </a:endParaRPr>
          </a:p>
        </p:txBody>
      </p:sp>
      <p:sp>
        <p:nvSpPr>
          <p:cNvPr id="2" name="Title Placeholder 1"/>
          <p:cNvSpPr>
            <a:spLocks noGrp="1"/>
          </p:cNvSpPr>
          <p:nvPr>
            <p:ph type="title"/>
          </p:nvPr>
        </p:nvSpPr>
        <p:spPr>
          <a:xfrm>
            <a:off x="1600200" y="0"/>
            <a:ext cx="7543800" cy="1143000"/>
          </a:xfrm>
          <a:prstGeom prst="rect">
            <a:avLst/>
          </a:prstGeom>
          <a:noFill/>
          <a:ln>
            <a:noFill/>
          </a:ln>
        </p:spPr>
        <p:style>
          <a:lnRef idx="2">
            <a:schemeClr val="accent1">
              <a:shade val="50000"/>
            </a:schemeClr>
          </a:lnRef>
          <a:fillRef idx="1">
            <a:schemeClr val="accent1"/>
          </a:fillRef>
          <a:effectRef idx="0">
            <a:schemeClr val="accent1"/>
          </a:effectRef>
          <a:fontRef idx="none">
            <a:schemeClr val="lt1"/>
          </a:fontRef>
        </p:style>
        <p:txBody>
          <a:bodyPr anchor="ctr"/>
          <a:lstStyle/>
          <a:p>
            <a:r>
              <a:rPr lang="en-US" dirty="0" smtClean="0"/>
              <a:t>Click to edit Master title style</a:t>
            </a:r>
            <a:endParaRPr lang="en-GB" dirty="0"/>
          </a:p>
        </p:txBody>
      </p:sp>
      <p:sp>
        <p:nvSpPr>
          <p:cNvPr id="1028" name="Text Placeholder 2"/>
          <p:cNvSpPr>
            <a:spLocks noGrp="1"/>
          </p:cNvSpPr>
          <p:nvPr>
            <p:ph type="body" idx="1"/>
          </p:nvPr>
        </p:nvSpPr>
        <p:spPr bwMode="auto">
          <a:xfrm>
            <a:off x="228600" y="1609725"/>
            <a:ext cx="8686800" cy="4638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8" name="Rectangle 7"/>
          <p:cNvSpPr/>
          <p:nvPr/>
        </p:nvSpPr>
        <p:spPr>
          <a:xfrm>
            <a:off x="-10886" y="1295400"/>
            <a:ext cx="9154887" cy="195943"/>
          </a:xfrm>
          <a:prstGeom prst="rect">
            <a:avLst/>
          </a:prstGeom>
          <a:gradFill flip="none" rotWithShape="1">
            <a:gsLst>
              <a:gs pos="0">
                <a:srgbClr val="BC4744">
                  <a:shade val="30000"/>
                  <a:satMod val="115000"/>
                </a:srgbClr>
              </a:gs>
              <a:gs pos="50000">
                <a:srgbClr val="BC4744">
                  <a:shade val="67500"/>
                  <a:satMod val="115000"/>
                </a:srgbClr>
              </a:gs>
              <a:gs pos="100000">
                <a:srgbClr val="BC4744">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endParaRPr lang="en-US" sz="2800" dirty="0">
              <a:latin typeface="Myriad Pro" pitchFamily="34" charset="0"/>
            </a:endParaRPr>
          </a:p>
        </p:txBody>
      </p:sp>
      <p:pic>
        <p:nvPicPr>
          <p:cNvPr id="10" name="Picture 10" descr="picture.jpg"/>
          <p:cNvPicPr>
            <a:picLocks noChangeAspect="1"/>
          </p:cNvPicPr>
          <p:nvPr/>
        </p:nvPicPr>
        <p:blipFill>
          <a:blip r:embed="rId10" cstate="print"/>
          <a:srcRect/>
          <a:stretch>
            <a:fillRect/>
          </a:stretch>
        </p:blipFill>
        <p:spPr bwMode="auto">
          <a:xfrm>
            <a:off x="0" y="0"/>
            <a:ext cx="1460500" cy="1295400"/>
          </a:xfrm>
          <a:prstGeom prst="rect">
            <a:avLst/>
          </a:prstGeom>
          <a:noFill/>
          <a:ln w="9525">
            <a:noFill/>
            <a:miter lim="800000"/>
            <a:headEnd/>
            <a:tailEnd/>
          </a:ln>
        </p:spPr>
      </p:pic>
      <p:sp>
        <p:nvSpPr>
          <p:cNvPr id="3" name="Rectangle 2"/>
          <p:cNvSpPr/>
          <p:nvPr/>
        </p:nvSpPr>
        <p:spPr>
          <a:xfrm>
            <a:off x="381000" y="6483558"/>
            <a:ext cx="1588957" cy="266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dirty="0" smtClean="0">
                <a:solidFill>
                  <a:schemeClr val="tx1">
                    <a:lumMod val="50000"/>
                    <a:lumOff val="50000"/>
                  </a:schemeClr>
                </a:solidFill>
              </a:rPr>
              <a:t>© Cognizant 2014</a:t>
            </a:r>
            <a:endParaRPr lang="en-US" sz="1200" dirty="0">
              <a:solidFill>
                <a:schemeClr val="tx1">
                  <a:lumMod val="50000"/>
                  <a:lumOff val="50000"/>
                </a:scheme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5" r:id="rId2"/>
    <p:sldLayoutId id="2147483668" r:id="rId3"/>
    <p:sldLayoutId id="2147483670" r:id="rId4"/>
    <p:sldLayoutId id="2147483671" r:id="rId5"/>
    <p:sldLayoutId id="2147483672" r:id="rId6"/>
    <p:sldLayoutId id="2147483673" r:id="rId7"/>
  </p:sldLayoutIdLst>
  <p:transition/>
  <p:timing>
    <p:tnLst>
      <p:par>
        <p:cTn id="1" dur="indefinite" restart="never" nodeType="tmRoot"/>
      </p:par>
    </p:tnLst>
  </p:timing>
  <p:hf hdr="0" ftr="0" dt="0"/>
  <p:txStyles>
    <p:titleStyle>
      <a:lvl1pPr algn="l" rtl="0" eaLnBrk="1" fontAlgn="base" hangingPunct="1">
        <a:spcBef>
          <a:spcPct val="0"/>
        </a:spcBef>
        <a:spcAft>
          <a:spcPct val="0"/>
        </a:spcAft>
        <a:defRPr lang="en-GB" sz="3600" kern="1200" dirty="0">
          <a:solidFill>
            <a:srgbClr val="FFFFFF"/>
          </a:solidFill>
          <a:latin typeface="Verdana" pitchFamily="34" charset="0"/>
          <a:ea typeface="+mn-ea"/>
          <a:cs typeface="+mn-cs"/>
        </a:defRPr>
      </a:lvl1pPr>
      <a:lvl2pPr algn="l" rtl="0" eaLnBrk="1" fontAlgn="base" hangingPunct="1">
        <a:spcBef>
          <a:spcPct val="0"/>
        </a:spcBef>
        <a:spcAft>
          <a:spcPct val="0"/>
        </a:spcAft>
        <a:defRPr sz="3600">
          <a:solidFill>
            <a:srgbClr val="FFFFFF"/>
          </a:solidFill>
          <a:latin typeface="Monotype Corsiva" pitchFamily="66" charset="0"/>
        </a:defRPr>
      </a:lvl2pPr>
      <a:lvl3pPr algn="l" rtl="0" eaLnBrk="1" fontAlgn="base" hangingPunct="1">
        <a:spcBef>
          <a:spcPct val="0"/>
        </a:spcBef>
        <a:spcAft>
          <a:spcPct val="0"/>
        </a:spcAft>
        <a:defRPr sz="3600">
          <a:solidFill>
            <a:srgbClr val="FFFFFF"/>
          </a:solidFill>
          <a:latin typeface="Monotype Corsiva" pitchFamily="66" charset="0"/>
        </a:defRPr>
      </a:lvl3pPr>
      <a:lvl4pPr algn="l" rtl="0" eaLnBrk="1" fontAlgn="base" hangingPunct="1">
        <a:spcBef>
          <a:spcPct val="0"/>
        </a:spcBef>
        <a:spcAft>
          <a:spcPct val="0"/>
        </a:spcAft>
        <a:defRPr sz="3600">
          <a:solidFill>
            <a:srgbClr val="FFFFFF"/>
          </a:solidFill>
          <a:latin typeface="Monotype Corsiva" pitchFamily="66" charset="0"/>
        </a:defRPr>
      </a:lvl4pPr>
      <a:lvl5pPr algn="l" rtl="0" eaLnBrk="1" fontAlgn="base" hangingPunct="1">
        <a:spcBef>
          <a:spcPct val="0"/>
        </a:spcBef>
        <a:spcAft>
          <a:spcPct val="0"/>
        </a:spcAft>
        <a:defRPr sz="3600">
          <a:solidFill>
            <a:srgbClr val="FFFFFF"/>
          </a:solidFill>
          <a:latin typeface="Monotype Corsiva" pitchFamily="66" charset="0"/>
        </a:defRPr>
      </a:lvl5pPr>
      <a:lvl6pPr marL="457200" algn="l" rtl="0" eaLnBrk="1" fontAlgn="base" hangingPunct="1">
        <a:spcBef>
          <a:spcPct val="0"/>
        </a:spcBef>
        <a:spcAft>
          <a:spcPct val="0"/>
        </a:spcAft>
        <a:defRPr sz="3600">
          <a:solidFill>
            <a:srgbClr val="FFFFFF"/>
          </a:solidFill>
          <a:latin typeface="Monotype Corsiva" pitchFamily="66" charset="0"/>
        </a:defRPr>
      </a:lvl6pPr>
      <a:lvl7pPr marL="914400" algn="l" rtl="0" eaLnBrk="1" fontAlgn="base" hangingPunct="1">
        <a:spcBef>
          <a:spcPct val="0"/>
        </a:spcBef>
        <a:spcAft>
          <a:spcPct val="0"/>
        </a:spcAft>
        <a:defRPr sz="3600">
          <a:solidFill>
            <a:srgbClr val="FFFFFF"/>
          </a:solidFill>
          <a:latin typeface="Monotype Corsiva" pitchFamily="66" charset="0"/>
        </a:defRPr>
      </a:lvl7pPr>
      <a:lvl8pPr marL="1371600" algn="l" rtl="0" eaLnBrk="1" fontAlgn="base" hangingPunct="1">
        <a:spcBef>
          <a:spcPct val="0"/>
        </a:spcBef>
        <a:spcAft>
          <a:spcPct val="0"/>
        </a:spcAft>
        <a:defRPr sz="3600">
          <a:solidFill>
            <a:srgbClr val="FFFFFF"/>
          </a:solidFill>
          <a:latin typeface="Monotype Corsiva" pitchFamily="66" charset="0"/>
        </a:defRPr>
      </a:lvl8pPr>
      <a:lvl9pPr marL="1828800" algn="l" rtl="0" eaLnBrk="1" fontAlgn="base" hangingPunct="1">
        <a:spcBef>
          <a:spcPct val="0"/>
        </a:spcBef>
        <a:spcAft>
          <a:spcPct val="0"/>
        </a:spcAft>
        <a:defRPr sz="3600">
          <a:solidFill>
            <a:srgbClr val="FFFFFF"/>
          </a:solidFill>
          <a:latin typeface="Monotype Corsiva" pitchFamily="66" charset="0"/>
        </a:defRPr>
      </a:lvl9pPr>
    </p:titleStyle>
    <p:bodyStyle>
      <a:lvl1pPr marL="342900" indent="-342900" algn="l" rtl="0" eaLnBrk="1" fontAlgn="base" hangingPunct="1">
        <a:spcBef>
          <a:spcPct val="20000"/>
        </a:spcBef>
        <a:spcAft>
          <a:spcPct val="0"/>
        </a:spcAft>
        <a:buFont typeface="Arial" pitchFamily="34" charset="0"/>
        <a:buChar char="•"/>
        <a:defRPr lang="en-US" sz="2600" kern="1200" dirty="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lang="en-US" sz="2400" kern="1200" dirty="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lang="en-US" sz="2000" kern="1200" dirty="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lang="en-US" sz="1800" kern="1200" dirty="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lang="en-GB"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hyperlink" Target="http://hoverstud.io/calculato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hyperlink" Target="http://www.smashingmagazine.com/2014/02/03/one-solution-to-responsive-images/" TargetMode="External"/><Relationship Id="rId2" Type="http://schemas.openxmlformats.org/officeDocument/2006/relationships/hyperlink" Target="http://css-tricks.com/which-responsive-images-solution-should-you-use/" TargetMode="External"/><Relationship Id="rId1" Type="http://schemas.openxmlformats.org/officeDocument/2006/relationships/slideLayout" Target="../slideLayouts/slideLayout2.xml"/><Relationship Id="rId5" Type="http://schemas.openxmlformats.org/officeDocument/2006/relationships/hyperlink" Target="http://responsiveimages.org/" TargetMode="External"/><Relationship Id="rId4" Type="http://schemas.openxmlformats.org/officeDocument/2006/relationships/hyperlink" Target="http://www.hongkiat.com/blog/serving-responsive-images/"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developer.apple.com/library/ios/documentation/AppleApplications/Reference/SafariWebContent/UsingtheViewport/UsingtheViewport.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code.google.com/p/css3-mediaqueries-js/" TargetMode="External"/><Relationship Id="rId2" Type="http://schemas.openxmlformats.org/officeDocument/2006/relationships/hyperlink" Target="https://github.com/scottjehl/Respon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initializr.com/" TargetMode="External"/><Relationship Id="rId2" Type="http://schemas.openxmlformats.org/officeDocument/2006/relationships/hyperlink" Target="http://html5boilerplate.com/" TargetMode="Externa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8" Type="http://schemas.openxmlformats.org/officeDocument/2006/relationships/hyperlink" Target="http://responsivepx.com/" TargetMode="External"/><Relationship Id="rId13" Type="http://schemas.openxmlformats.org/officeDocument/2006/relationships/hyperlink" Target="http://fitvidsjs.com/" TargetMode="External"/><Relationship Id="rId3" Type="http://schemas.openxmlformats.org/officeDocument/2006/relationships/hyperlink" Target="http://gridpak.com/" TargetMode="External"/><Relationship Id="rId7" Type="http://schemas.openxmlformats.org/officeDocument/2006/relationships/hyperlink" Target="http://responsive.is/typecast.com" TargetMode="External"/><Relationship Id="rId12" Type="http://schemas.openxmlformats.org/officeDocument/2006/relationships/hyperlink" Target="http://www.responsinator.com/" TargetMode="External"/><Relationship Id="rId17" Type="http://schemas.openxmlformats.org/officeDocument/2006/relationships/image" Target="../media/image7.png"/><Relationship Id="rId2" Type="http://schemas.openxmlformats.org/officeDocument/2006/relationships/hyperlink" Target="http://www.pxtoem.com/" TargetMode="External"/><Relationship Id="rId16" Type="http://schemas.openxmlformats.org/officeDocument/2006/relationships/hyperlink" Target="http://seesparkbox.com/foundry/media_query_bookmarklet" TargetMode="External"/><Relationship Id="rId1" Type="http://schemas.openxmlformats.org/officeDocument/2006/relationships/slideLayout" Target="../slideLayouts/slideLayout2.xml"/><Relationship Id="rId6" Type="http://schemas.openxmlformats.org/officeDocument/2006/relationships/hyperlink" Target="http://tinynav.viljamis.com/" TargetMode="External"/><Relationship Id="rId11" Type="http://schemas.openxmlformats.org/officeDocument/2006/relationships/hyperlink" Target="http://beta.screenqueri.es/" TargetMode="External"/><Relationship Id="rId5" Type="http://schemas.openxmlformats.org/officeDocument/2006/relationships/hyperlink" Target="http://isotope.metafizzy.co/index.html" TargetMode="External"/><Relationship Id="rId15" Type="http://schemas.openxmlformats.org/officeDocument/2006/relationships/hyperlink" Target="http://www.brettjankord.com/2012/01/16/categorizr-a-modern-device-detection-script/" TargetMode="External"/><Relationship Id="rId10" Type="http://schemas.openxmlformats.org/officeDocument/2006/relationships/hyperlink" Target="http://responsiveviewport.com/" TargetMode="External"/><Relationship Id="rId4" Type="http://schemas.openxmlformats.org/officeDocument/2006/relationships/hyperlink" Target="http://adapt.960.gs/" TargetMode="External"/><Relationship Id="rId9" Type="http://schemas.openxmlformats.org/officeDocument/2006/relationships/hyperlink" Target="http://mattkersley.com/responsive/" TargetMode="External"/><Relationship Id="rId14" Type="http://schemas.openxmlformats.org/officeDocument/2006/relationships/hyperlink" Target="http://retina-images.complexcompulsions.com/"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wicky.nillia.ms/enquire.js/" TargetMode="External"/><Relationship Id="rId2" Type="http://schemas.openxmlformats.org/officeDocument/2006/relationships/hyperlink" Target="http://rwdcalc.co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smtClean="0">
                <a:solidFill>
                  <a:schemeClr val="tx1"/>
                </a:solidFill>
                <a:latin typeface="Myriad Pro" pitchFamily="34" charset="0"/>
                <a:cs typeface="Arial" pitchFamily="34" charset="0"/>
              </a:rPr>
              <a:t>RESPONSIVE WEB DEVELOPMENT</a:t>
            </a:r>
            <a:endParaRPr lang="en-US" sz="2200" b="1" dirty="0">
              <a:solidFill>
                <a:schemeClr val="tx1"/>
              </a:solidFill>
              <a:latin typeface="Myriad Pro" pitchFamily="34" charset="0"/>
              <a:cs typeface="Arial" pitchFamily="34" charset="0"/>
            </a:endParaRPr>
          </a:p>
        </p:txBody>
      </p:sp>
      <p:sp>
        <p:nvSpPr>
          <p:cNvPr id="3" name="Rectangle 2"/>
          <p:cNvSpPr/>
          <p:nvPr/>
        </p:nvSpPr>
        <p:spPr>
          <a:xfrm>
            <a:off x="0" y="30480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300" smtClean="0">
                <a:solidFill>
                  <a:schemeClr val="bg1"/>
                </a:solidFill>
                <a:latin typeface="Cambria" pitchFamily="18" charset="0"/>
                <a:ea typeface="+mj-ea"/>
                <a:cs typeface="+mj-cs"/>
              </a:rPr>
              <a:t>RWD Basics and Essentials</a:t>
            </a:r>
            <a:endParaRPr lang="en-US" sz="2300" dirty="0">
              <a:solidFill>
                <a:schemeClr val="bg1"/>
              </a:solidFill>
              <a:latin typeface="Cambria" pitchFamily="18" charset="0"/>
              <a:ea typeface="+mj-ea"/>
              <a:cs typeface="+mj-cs"/>
            </a:endParaRPr>
          </a:p>
        </p:txBody>
      </p:sp>
      <p:sp>
        <p:nvSpPr>
          <p:cNvPr id="4" name="Rectangle 3"/>
          <p:cNvSpPr/>
          <p:nvPr/>
        </p:nvSpPr>
        <p:spPr>
          <a:xfrm>
            <a:off x="498797" y="4733925"/>
            <a:ext cx="3311203"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400" b="1" u="none" strike="noStrike" kern="1200" cap="none" spc="0" normalizeH="0" baseline="0" noProof="0" dirty="0" smtClean="0">
                <a:ln>
                  <a:noFill/>
                </a:ln>
                <a:solidFill>
                  <a:srgbClr val="953735"/>
                </a:solidFill>
                <a:effectLst/>
                <a:uLnTx/>
                <a:uFillTx/>
                <a:latin typeface="+mj-lt"/>
                <a:cs typeface="Arial" pitchFamily="34" charset="0"/>
              </a:rPr>
              <a:t>LEVEL </a:t>
            </a:r>
            <a:r>
              <a:rPr kumimoji="0" lang="en-US" sz="1400" b="1" u="none" strike="noStrike" kern="1200" cap="none" spc="0" normalizeH="0" baseline="0" noProof="0" smtClean="0">
                <a:ln>
                  <a:noFill/>
                </a:ln>
                <a:solidFill>
                  <a:srgbClr val="953735"/>
                </a:solidFill>
                <a:effectLst/>
                <a:uLnTx/>
                <a:uFillTx/>
                <a:latin typeface="+mj-lt"/>
                <a:cs typeface="Arial" pitchFamily="34" charset="0"/>
              </a:rPr>
              <a:t>– </a:t>
            </a:r>
            <a:r>
              <a:rPr lang="en-US" sz="1400" b="1" smtClean="0">
                <a:solidFill>
                  <a:srgbClr val="953735"/>
                </a:solidFill>
                <a:latin typeface="+mj-lt"/>
                <a:cs typeface="Arial" pitchFamily="34" charset="0"/>
              </a:rPr>
              <a:t>BEGINNER </a:t>
            </a:r>
            <a:endParaRPr kumimoji="0" lang="en-GB" sz="1400" b="1" u="none" strike="noStrike" kern="1200" cap="none" spc="0" normalizeH="0" baseline="0" noProof="0" dirty="0">
              <a:ln>
                <a:noFill/>
              </a:ln>
              <a:solidFill>
                <a:srgbClr val="953735"/>
              </a:solidFill>
              <a:effectLst/>
              <a:uLnTx/>
              <a:uFillTx/>
              <a:latin typeface="+mj-lt"/>
              <a:cs typeface="Arial"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smtClean="0"/>
              <a:t>Therefore, 30px/16px </a:t>
            </a:r>
            <a:r>
              <a:rPr lang="en-US" sz="1400" smtClean="0">
                <a:sym typeface="Wingdings"/>
              </a:rPr>
              <a:t></a:t>
            </a:r>
            <a:r>
              <a:rPr lang="en-US" sz="1400" smtClean="0"/>
              <a:t> 1.875em.  We can confirm whether the computed value is right or not in firefox/chrome debugger:</a:t>
            </a:r>
          </a:p>
          <a:p>
            <a:endParaRPr lang="en-US" sz="1400" smtClean="0"/>
          </a:p>
          <a:p>
            <a:endParaRPr lang="en-US" sz="1400" smtClean="0"/>
          </a:p>
          <a:p>
            <a:endParaRPr lang="en-US" sz="1400" smtClean="0"/>
          </a:p>
          <a:p>
            <a:r>
              <a:rPr lang="en-US" smtClean="0"/>
              <a:t>THE CONCEPT OF “</a:t>
            </a:r>
            <a:r>
              <a:rPr lang="en-US" b="1" smtClean="0"/>
              <a:t>CONTEXT</a:t>
            </a:r>
            <a:r>
              <a:rPr lang="en-US" smtClean="0"/>
              <a:t>”</a:t>
            </a:r>
          </a:p>
          <a:p>
            <a:r>
              <a:rPr lang="en-US" sz="1400" smtClean="0"/>
              <a:t>The anchor tag inside the &lt;h1&gt; has a font-size of 20px. But the point to remember is its context. For the anchor tag, the context is &lt;h1&gt; and not &lt;body&gt; tag, whereas, for the &lt;h1&gt; the context we have taken was the &lt;body&gt; tag.</a:t>
            </a:r>
          </a:p>
          <a:p>
            <a:endParaRPr lang="en-US" sz="1400" smtClean="0"/>
          </a:p>
          <a:p>
            <a:endParaRPr lang="en-US" sz="1400" smtClean="0"/>
          </a:p>
          <a:p>
            <a:endParaRPr lang="en-US" sz="1400" smtClean="0"/>
          </a:p>
          <a:p>
            <a:endParaRPr lang="en-US" sz="1400" smtClean="0"/>
          </a:p>
          <a:p>
            <a:r>
              <a:rPr lang="en-US" sz="1400" smtClean="0"/>
              <a:t>Applying the target/context = result formula, Target: &lt;a&gt; : 20px, Context: &lt;h1&gt; : 30px;</a:t>
            </a:r>
          </a:p>
          <a:p>
            <a:r>
              <a:rPr lang="en-US" sz="1400" smtClean="0"/>
              <a:t>Result = 20/30 </a:t>
            </a:r>
            <a:r>
              <a:rPr lang="en-US" sz="1400" smtClean="0">
                <a:sym typeface="Wingdings"/>
              </a:rPr>
              <a:t></a:t>
            </a:r>
            <a:r>
              <a:rPr lang="en-US" sz="1400" smtClean="0"/>
              <a:t> 0.6666666666666667em.</a:t>
            </a:r>
          </a:p>
          <a:p>
            <a:r>
              <a:rPr lang="en-US" sz="1400" smtClean="0"/>
              <a:t>Verify the same in the firefox/chrome debugger as well. </a:t>
            </a:r>
          </a:p>
          <a:p>
            <a:endParaRPr lang="en-US"/>
          </a:p>
        </p:txBody>
      </p:sp>
      <p:sp>
        <p:nvSpPr>
          <p:cNvPr id="3" name="Title 2"/>
          <p:cNvSpPr>
            <a:spLocks noGrp="1"/>
          </p:cNvSpPr>
          <p:nvPr>
            <p:ph type="title"/>
          </p:nvPr>
        </p:nvSpPr>
        <p:spPr/>
        <p:txBody>
          <a:bodyPr/>
          <a:lstStyle/>
          <a:p>
            <a:r>
              <a:rPr lang="en-US" smtClean="0"/>
              <a:t>AWARE OF THE CONTEXT</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10</a:t>
            </a:fld>
            <a:endParaRPr lang="en-US" dirty="0"/>
          </a:p>
        </p:txBody>
      </p:sp>
      <p:pic>
        <p:nvPicPr>
          <p:cNvPr id="5" name="Picture 4"/>
          <p:cNvPicPr/>
          <p:nvPr/>
        </p:nvPicPr>
        <p:blipFill>
          <a:blip r:embed="rId2" cstate="print"/>
          <a:stretch>
            <a:fillRect/>
          </a:stretch>
        </p:blipFill>
        <p:spPr>
          <a:xfrm>
            <a:off x="609600" y="2133600"/>
            <a:ext cx="3390900" cy="476250"/>
          </a:xfrm>
          <a:prstGeom prst="rect">
            <a:avLst/>
          </a:prstGeom>
        </p:spPr>
      </p:pic>
      <p:pic>
        <p:nvPicPr>
          <p:cNvPr id="2050" name="Picture 2"/>
          <p:cNvPicPr>
            <a:picLocks noChangeAspect="1" noChangeArrowheads="1"/>
          </p:cNvPicPr>
          <p:nvPr/>
        </p:nvPicPr>
        <p:blipFill>
          <a:blip r:embed="rId3" cstate="print"/>
          <a:srcRect/>
          <a:stretch>
            <a:fillRect/>
          </a:stretch>
        </p:blipFill>
        <p:spPr bwMode="auto">
          <a:xfrm>
            <a:off x="762000" y="4114800"/>
            <a:ext cx="3562350" cy="771525"/>
          </a:xfrm>
          <a:prstGeom prst="rect">
            <a:avLst/>
          </a:prstGeom>
          <a:noFill/>
          <a:ln w="9525">
            <a:noFill/>
            <a:miter lim="800000"/>
            <a:headEnd/>
            <a:tailEnd/>
          </a:ln>
        </p:spPr>
      </p:pic>
      <p:sp>
        <p:nvSpPr>
          <p:cNvPr id="7" name="Rectangle 6"/>
          <p:cNvSpPr/>
          <p:nvPr/>
        </p:nvSpPr>
        <p:spPr>
          <a:xfrm>
            <a:off x="914400" y="4191000"/>
            <a:ext cx="3352800" cy="38100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05200" y="4267200"/>
            <a:ext cx="762000" cy="304800"/>
          </a:xfrm>
          <a:prstGeom prst="rect">
            <a:avLst/>
          </a:prstGeom>
          <a:solidFill>
            <a:srgbClr val="FF0000">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p:cNvPicPr>
            <a:picLocks noChangeAspect="1" noChangeArrowheads="1"/>
          </p:cNvPicPr>
          <p:nvPr/>
        </p:nvPicPr>
        <p:blipFill>
          <a:blip r:embed="rId4" cstate="print"/>
          <a:srcRect/>
          <a:stretch>
            <a:fillRect/>
          </a:stretch>
        </p:blipFill>
        <p:spPr bwMode="auto">
          <a:xfrm>
            <a:off x="4495800" y="4114800"/>
            <a:ext cx="3686175" cy="714375"/>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685800" y="5943600"/>
            <a:ext cx="3886200" cy="3143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smtClean="0"/>
              <a:t>When we convert a px to em, we have to deal with the problem of em compounding.</a:t>
            </a:r>
          </a:p>
          <a:p>
            <a:r>
              <a:rPr lang="en-US" sz="1400" smtClean="0"/>
              <a:t>Usually, 1em = 16px = 100%. </a:t>
            </a:r>
          </a:p>
          <a:p>
            <a:r>
              <a:rPr lang="en-US" sz="1400" smtClean="0"/>
              <a:t>By setting the font-size:100% to the root, we can substitute 16px with its equivalent of 1em.</a:t>
            </a:r>
          </a:p>
          <a:p>
            <a:r>
              <a:rPr lang="en-US" sz="1400" smtClean="0"/>
              <a:t>But for the ease of calculation, it would be easier if the value is a multiple of 10.</a:t>
            </a:r>
          </a:p>
          <a:p>
            <a:r>
              <a:rPr lang="en-US" sz="1400" b="1" u="sng" smtClean="0"/>
              <a:t>For html( which is the root )</a:t>
            </a:r>
          </a:p>
          <a:p>
            <a:r>
              <a:rPr lang="en-US" sz="1400" smtClean="0"/>
              <a:t>If we set the font-size:62.5%, then 1em corresponds to 10px instead of 16px. </a:t>
            </a:r>
          </a:p>
          <a:p>
            <a:r>
              <a:rPr lang="en-US" sz="1400" smtClean="0"/>
              <a:t>So that 1.5 em </a:t>
            </a:r>
            <a:r>
              <a:rPr lang="en-US" sz="1400" smtClean="0">
                <a:sym typeface="Wingdings"/>
              </a:rPr>
              <a:t></a:t>
            </a:r>
            <a:r>
              <a:rPr lang="en-US" sz="1400" smtClean="0"/>
              <a:t> 15px, 1.9 em </a:t>
            </a:r>
            <a:r>
              <a:rPr lang="en-US" sz="1400" smtClean="0">
                <a:sym typeface="Wingdings"/>
              </a:rPr>
              <a:t></a:t>
            </a:r>
            <a:r>
              <a:rPr lang="en-US" sz="1400" smtClean="0"/>
              <a:t> 19px and so on.</a:t>
            </a:r>
          </a:p>
          <a:p>
            <a:r>
              <a:rPr lang="en-US" sz="1400" smtClean="0"/>
              <a:t>So if we set font-size:100% on body, it means, the 10px on the parent &lt;html&gt; needs to be applied to &lt;body&gt;  as well.</a:t>
            </a:r>
          </a:p>
          <a:p>
            <a:endParaRPr lang="en-US" sz="1400" smtClean="0"/>
          </a:p>
          <a:p>
            <a:endParaRPr lang="en-US" sz="1400" smtClean="0"/>
          </a:p>
          <a:p>
            <a:endParaRPr lang="en-US" sz="1400" smtClean="0"/>
          </a:p>
          <a:p>
            <a:endParaRPr lang="en-US" sz="1400"/>
          </a:p>
        </p:txBody>
      </p:sp>
      <p:sp>
        <p:nvSpPr>
          <p:cNvPr id="3" name="Title 2"/>
          <p:cNvSpPr>
            <a:spLocks noGrp="1"/>
          </p:cNvSpPr>
          <p:nvPr>
            <p:ph type="title"/>
          </p:nvPr>
        </p:nvSpPr>
        <p:spPr/>
        <p:txBody>
          <a:bodyPr/>
          <a:lstStyle/>
          <a:p>
            <a:r>
              <a:rPr lang="en-US" sz="2400" smtClean="0"/>
              <a:t>The problem of “em” compounding</a:t>
            </a:r>
            <a:r>
              <a:rPr lang="en-US" sz="2000" smtClean="0"/>
              <a:t/>
            </a:r>
            <a:br>
              <a:rPr lang="en-US" sz="2000" smtClean="0"/>
            </a:br>
            <a:r>
              <a:rPr lang="en-US" sz="1400" smtClean="0"/>
              <a:t>When to use em and rem?</a:t>
            </a:r>
            <a:endParaRPr lang="en-US" sz="1400"/>
          </a:p>
        </p:txBody>
      </p:sp>
      <p:sp>
        <p:nvSpPr>
          <p:cNvPr id="4" name="Slide Number Placeholder 3"/>
          <p:cNvSpPr>
            <a:spLocks noGrp="1"/>
          </p:cNvSpPr>
          <p:nvPr>
            <p:ph type="sldNum" sz="quarter" idx="10"/>
          </p:nvPr>
        </p:nvSpPr>
        <p:spPr/>
        <p:txBody>
          <a:bodyPr/>
          <a:lstStyle/>
          <a:p>
            <a:fld id="{47ED8886-DB3B-44F4-9A80-E6A224679F20}" type="slidenum">
              <a:rPr lang="en-US" smtClean="0"/>
              <a:pPr/>
              <a:t>11</a:t>
            </a:fld>
            <a:endParaRPr lang="en-US" dirty="0"/>
          </a:p>
        </p:txBody>
      </p:sp>
      <p:pic>
        <p:nvPicPr>
          <p:cNvPr id="5" name="Picture 4" descr="em-html-png.png"/>
          <p:cNvPicPr/>
          <p:nvPr/>
        </p:nvPicPr>
        <p:blipFill>
          <a:blip r:embed="rId2" cstate="print"/>
          <a:stretch>
            <a:fillRect/>
          </a:stretch>
        </p:blipFill>
        <p:spPr>
          <a:xfrm>
            <a:off x="457200" y="3962400"/>
            <a:ext cx="3962400" cy="2447167"/>
          </a:xfrm>
          <a:prstGeom prst="rect">
            <a:avLst/>
          </a:prstGeom>
        </p:spPr>
      </p:pic>
      <p:pic>
        <p:nvPicPr>
          <p:cNvPr id="30722" name="Picture 2"/>
          <p:cNvPicPr>
            <a:picLocks noChangeAspect="1" noChangeArrowheads="1"/>
          </p:cNvPicPr>
          <p:nvPr/>
        </p:nvPicPr>
        <p:blipFill>
          <a:blip r:embed="rId3" cstate="print"/>
          <a:srcRect/>
          <a:stretch>
            <a:fillRect/>
          </a:stretch>
        </p:blipFill>
        <p:spPr bwMode="auto">
          <a:xfrm>
            <a:off x="5334001" y="3733800"/>
            <a:ext cx="1680676" cy="2514600"/>
          </a:xfrm>
          <a:prstGeom prst="rect">
            <a:avLst/>
          </a:prstGeom>
          <a:noFill/>
          <a:ln w="9525">
            <a:noFill/>
            <a:miter lim="800000"/>
            <a:headEnd/>
            <a:tailEnd/>
          </a:ln>
        </p:spPr>
      </p:pic>
      <p:sp>
        <p:nvSpPr>
          <p:cNvPr id="7" name="Oval 6"/>
          <p:cNvSpPr/>
          <p:nvPr/>
        </p:nvSpPr>
        <p:spPr>
          <a:xfrm>
            <a:off x="4419600" y="36576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mtClean="0"/>
              <a:t>10px</a:t>
            </a:r>
            <a:endParaRPr lang="en-US" sz="800"/>
          </a:p>
        </p:txBody>
      </p:sp>
      <p:cxnSp>
        <p:nvCxnSpPr>
          <p:cNvPr id="9" name="Straight Arrow Connector 8"/>
          <p:cNvCxnSpPr/>
          <p:nvPr/>
        </p:nvCxnSpPr>
        <p:spPr>
          <a:xfrm>
            <a:off x="5105400" y="3962400"/>
            <a:ext cx="22860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a:off x="5029200" y="4114800"/>
            <a:ext cx="304800" cy="1524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 name="Oval 11"/>
          <p:cNvSpPr/>
          <p:nvPr/>
        </p:nvSpPr>
        <p:spPr>
          <a:xfrm>
            <a:off x="7010400" y="41910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mtClean="0"/>
              <a:t>20px</a:t>
            </a:r>
            <a:endParaRPr lang="en-US" sz="800"/>
          </a:p>
        </p:txBody>
      </p:sp>
      <p:cxnSp>
        <p:nvCxnSpPr>
          <p:cNvPr id="14" name="Straight Arrow Connector 13"/>
          <p:cNvCxnSpPr/>
          <p:nvPr/>
        </p:nvCxnSpPr>
        <p:spPr>
          <a:xfrm flipH="1">
            <a:off x="6400800" y="4572000"/>
            <a:ext cx="609600" cy="762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Rectangle 14"/>
          <p:cNvSpPr/>
          <p:nvPr/>
        </p:nvSpPr>
        <p:spPr>
          <a:xfrm>
            <a:off x="6781800" y="4953000"/>
            <a:ext cx="762000" cy="304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mtClean="0"/>
              <a:t>40px </a:t>
            </a:r>
            <a:endParaRPr lang="en-US"/>
          </a:p>
        </p:txBody>
      </p:sp>
      <p:cxnSp>
        <p:nvCxnSpPr>
          <p:cNvPr id="17" name="Straight Arrow Connector 16"/>
          <p:cNvCxnSpPr/>
          <p:nvPr/>
        </p:nvCxnSpPr>
        <p:spPr>
          <a:xfrm flipH="1" flipV="1">
            <a:off x="6324600" y="4953000"/>
            <a:ext cx="457200" cy="152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6934200" y="5334000"/>
            <a:ext cx="762000" cy="304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mtClean="0"/>
              <a:t>20px </a:t>
            </a:r>
            <a:endParaRPr lang="en-US"/>
          </a:p>
        </p:txBody>
      </p:sp>
      <p:cxnSp>
        <p:nvCxnSpPr>
          <p:cNvPr id="20" name="Straight Arrow Connector 19"/>
          <p:cNvCxnSpPr>
            <a:stCxn id="18" idx="1"/>
          </p:cNvCxnSpPr>
          <p:nvPr/>
        </p:nvCxnSpPr>
        <p:spPr>
          <a:xfrm flipH="1" flipV="1">
            <a:off x="6324600" y="5334000"/>
            <a:ext cx="609600" cy="152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2" name="Rectangle 21"/>
          <p:cNvSpPr/>
          <p:nvPr/>
        </p:nvSpPr>
        <p:spPr>
          <a:xfrm>
            <a:off x="6934200" y="5715000"/>
            <a:ext cx="762000" cy="304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mtClean="0"/>
              <a:t>10px </a:t>
            </a:r>
            <a:endParaRPr lang="en-US"/>
          </a:p>
        </p:txBody>
      </p:sp>
      <p:cxnSp>
        <p:nvCxnSpPr>
          <p:cNvPr id="24" name="Straight Arrow Connector 23"/>
          <p:cNvCxnSpPr>
            <a:stCxn id="22" idx="1"/>
          </p:cNvCxnSpPr>
          <p:nvPr/>
        </p:nvCxnSpPr>
        <p:spPr>
          <a:xfrm flipH="1" flipV="1">
            <a:off x="6400800" y="5715000"/>
            <a:ext cx="533400" cy="1524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7" name="Rectangle 26"/>
          <p:cNvSpPr/>
          <p:nvPr/>
        </p:nvSpPr>
        <p:spPr>
          <a:xfrm>
            <a:off x="4343400" y="5867400"/>
            <a:ext cx="762000" cy="304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mtClean="0"/>
              <a:t>40px </a:t>
            </a:r>
            <a:endParaRPr lang="en-US"/>
          </a:p>
        </p:txBody>
      </p:sp>
      <p:cxnSp>
        <p:nvCxnSpPr>
          <p:cNvPr id="29" name="Straight Arrow Connector 28"/>
          <p:cNvCxnSpPr>
            <a:stCxn id="27" idx="3"/>
          </p:cNvCxnSpPr>
          <p:nvPr/>
        </p:nvCxnSpPr>
        <p:spPr>
          <a:xfrm>
            <a:off x="5105400" y="6019800"/>
            <a:ext cx="2286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dirty="0" smtClean="0"/>
              <a:t>The paragraph with the class “</a:t>
            </a:r>
            <a:r>
              <a:rPr lang="en-US" sz="1400" dirty="0" err="1" smtClean="0">
                <a:solidFill>
                  <a:srgbClr val="FF0000"/>
                </a:solidFill>
              </a:rPr>
              <a:t>em_test</a:t>
            </a:r>
            <a:r>
              <a:rPr lang="en-US" sz="1400" dirty="0" smtClean="0"/>
              <a:t>” was set with a font-size of 2em. </a:t>
            </a:r>
          </a:p>
          <a:p>
            <a:r>
              <a:rPr lang="en-US" sz="1400" dirty="0" smtClean="0"/>
              <a:t>Therefore 1em being 10px, 2em becomes 20px. But, the child of this paragraph, the &lt;span&gt;  “</a:t>
            </a:r>
            <a:r>
              <a:rPr lang="en-US" sz="1400" dirty="0" err="1" smtClean="0">
                <a:solidFill>
                  <a:srgbClr val="FF0000"/>
                </a:solidFill>
              </a:rPr>
              <a:t>child_span</a:t>
            </a:r>
            <a:r>
              <a:rPr lang="en-US" sz="1400" dirty="0" smtClean="0"/>
              <a:t>” is also set to 2em. We expect this to be 20px, by setting it to 2em, but, due to compounding, instead of taking the root value of 10px, it looks for its immediate parent, which is the paragraph which already has a font size of 20px. So as far as this &lt;span&gt; is concerned, 1 </a:t>
            </a:r>
            <a:r>
              <a:rPr lang="en-US" sz="1400" dirty="0" err="1" smtClean="0"/>
              <a:t>em</a:t>
            </a:r>
            <a:r>
              <a:rPr lang="en-US" sz="1400" dirty="0" smtClean="0"/>
              <a:t> is 20px, and for 2em, it doubles the value to 40px.</a:t>
            </a:r>
          </a:p>
          <a:p>
            <a:r>
              <a:rPr lang="en-US" sz="1400" dirty="0" smtClean="0"/>
              <a:t>REM- or “Root EM” always refers to the root value only.</a:t>
            </a:r>
          </a:p>
          <a:p>
            <a:r>
              <a:rPr lang="en-US" sz="1400" dirty="0" smtClean="0"/>
              <a:t>The &lt;</a:t>
            </a:r>
            <a:r>
              <a:rPr lang="en-US" sz="1400" dirty="0" err="1" smtClean="0"/>
              <a:t>ul</a:t>
            </a:r>
            <a:r>
              <a:rPr lang="en-US" sz="1400" dirty="0" smtClean="0"/>
              <a:t>&gt; which is set to 2 rem, gives 20px ( 2 * 10px )  and its children, the &lt;li&gt; list items, which is set to 1em, gives 10px itself as expected.</a:t>
            </a:r>
          </a:p>
          <a:p>
            <a:r>
              <a:rPr lang="en-US" sz="1400" dirty="0" smtClean="0"/>
              <a:t>To distinguish, we have changed the last child of the list to </a:t>
            </a:r>
            <a:r>
              <a:rPr lang="en-US" sz="1400" dirty="0" err="1" smtClean="0"/>
              <a:t>em</a:t>
            </a:r>
            <a:r>
              <a:rPr lang="en-US" sz="1400" dirty="0" smtClean="0"/>
              <a:t>. Here, instead of taking the reference from the root ( html, with 10px), it immediately looks for its parent ( &lt;</a:t>
            </a:r>
            <a:r>
              <a:rPr lang="en-US" sz="1400" dirty="0" err="1" smtClean="0"/>
              <a:t>ul</a:t>
            </a:r>
            <a:r>
              <a:rPr lang="en-US" sz="1400" dirty="0" smtClean="0"/>
              <a:t>&gt; )</a:t>
            </a:r>
          </a:p>
          <a:p>
            <a:r>
              <a:rPr lang="en-US" sz="1400" dirty="0" smtClean="0"/>
              <a:t>&lt;</a:t>
            </a:r>
            <a:r>
              <a:rPr lang="en-US" sz="1400" dirty="0" err="1" smtClean="0"/>
              <a:t>ul</a:t>
            </a:r>
            <a:r>
              <a:rPr lang="en-US" sz="1400" dirty="0" smtClean="0"/>
              <a:t>&gt; has 20px, therefore, 2em , from the point of view of the last list-item is 40px.</a:t>
            </a:r>
          </a:p>
          <a:p>
            <a:endParaRPr lang="en-US" sz="1400" dirty="0" smtClean="0"/>
          </a:p>
          <a:p>
            <a:endParaRPr lang="en-US" sz="1400" dirty="0" smtClean="0"/>
          </a:p>
          <a:p>
            <a:endParaRPr lang="en-US" sz="1400" dirty="0" smtClean="0"/>
          </a:p>
          <a:p>
            <a:endParaRPr lang="en-US" dirty="0"/>
          </a:p>
        </p:txBody>
      </p:sp>
      <p:sp>
        <p:nvSpPr>
          <p:cNvPr id="3" name="Title 2"/>
          <p:cNvSpPr>
            <a:spLocks noGrp="1"/>
          </p:cNvSpPr>
          <p:nvPr>
            <p:ph type="title"/>
          </p:nvPr>
        </p:nvSpPr>
        <p:spPr/>
        <p:txBody>
          <a:bodyPr/>
          <a:lstStyle/>
          <a:p>
            <a:r>
              <a:rPr lang="en-US" smtClean="0"/>
              <a:t>The compounding issue</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12</a:t>
            </a:fld>
            <a:endParaRPr lang="en-US" dirty="0"/>
          </a:p>
        </p:txBody>
      </p:sp>
      <p:pic>
        <p:nvPicPr>
          <p:cNvPr id="5" name="Picture 4"/>
          <p:cNvPicPr/>
          <p:nvPr/>
        </p:nvPicPr>
        <p:blipFill>
          <a:blip r:embed="rId2" cstate="print"/>
          <a:srcRect/>
          <a:stretch>
            <a:fillRect/>
          </a:stretch>
        </p:blipFill>
        <p:spPr bwMode="auto">
          <a:xfrm>
            <a:off x="533400" y="4495800"/>
            <a:ext cx="5029200" cy="1562100"/>
          </a:xfrm>
          <a:prstGeom prst="rect">
            <a:avLst/>
          </a:prstGeom>
          <a:noFill/>
          <a:ln w="9525">
            <a:noFill/>
            <a:miter lim="800000"/>
            <a:headEnd/>
            <a:tailEnd/>
          </a:ln>
        </p:spPr>
      </p:pic>
      <p:sp>
        <p:nvSpPr>
          <p:cNvPr id="7" name="Rectangle 6"/>
          <p:cNvSpPr/>
          <p:nvPr/>
        </p:nvSpPr>
        <p:spPr>
          <a:xfrm>
            <a:off x="3200400" y="4419600"/>
            <a:ext cx="838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20px</a:t>
            </a:r>
            <a:endParaRPr lang="en-US"/>
          </a:p>
        </p:txBody>
      </p:sp>
      <p:sp>
        <p:nvSpPr>
          <p:cNvPr id="8" name="Rectangle 7"/>
          <p:cNvSpPr/>
          <p:nvPr/>
        </p:nvSpPr>
        <p:spPr>
          <a:xfrm>
            <a:off x="5562600" y="4800600"/>
            <a:ext cx="838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40px</a:t>
            </a:r>
            <a:endParaRPr lang="en-US"/>
          </a:p>
        </p:txBody>
      </p:sp>
      <p:sp>
        <p:nvSpPr>
          <p:cNvPr id="9" name="Rectangle 8"/>
          <p:cNvSpPr/>
          <p:nvPr/>
        </p:nvSpPr>
        <p:spPr>
          <a:xfrm>
            <a:off x="1905000" y="5181600"/>
            <a:ext cx="838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10px</a:t>
            </a:r>
            <a:endParaRPr lang="en-US"/>
          </a:p>
        </p:txBody>
      </p:sp>
      <p:sp>
        <p:nvSpPr>
          <p:cNvPr id="10" name="Rectangle 9"/>
          <p:cNvSpPr/>
          <p:nvPr/>
        </p:nvSpPr>
        <p:spPr>
          <a:xfrm>
            <a:off x="4572000" y="5486400"/>
            <a:ext cx="838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40px</a:t>
            </a:r>
            <a:endParaRPr lang="en-US"/>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600" dirty="0" smtClean="0"/>
              <a:t>Apply the same calculation formula to express the rows and columns in proportion to their containing elements.</a:t>
            </a:r>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r>
              <a:rPr lang="en-US" sz="1600" b="1" i="1" dirty="0" smtClean="0"/>
              <a:t>#container  </a:t>
            </a:r>
            <a:r>
              <a:rPr lang="en-US" sz="1600" dirty="0" smtClean="0"/>
              <a:t>is the outer most container that holds the entire blog. We assume that this should span the whole width of whichever device the same is rendered in. The header occupies the full width of the container its in, so the width of it is 100%.</a:t>
            </a:r>
          </a:p>
          <a:p>
            <a:endParaRPr lang="en-US" sz="1600" dirty="0"/>
          </a:p>
        </p:txBody>
      </p:sp>
      <p:sp>
        <p:nvSpPr>
          <p:cNvPr id="3" name="Title 2"/>
          <p:cNvSpPr>
            <a:spLocks noGrp="1"/>
          </p:cNvSpPr>
          <p:nvPr>
            <p:ph type="title"/>
          </p:nvPr>
        </p:nvSpPr>
        <p:spPr/>
        <p:txBody>
          <a:bodyPr/>
          <a:lstStyle/>
          <a:p>
            <a:r>
              <a:rPr lang="en-US" sz="2000" smtClean="0"/>
              <a:t>EXTENDING THE FLEXIBLE TYPESETTING TO GRIDS</a:t>
            </a:r>
            <a:endParaRPr lang="en-US" sz="2000"/>
          </a:p>
        </p:txBody>
      </p:sp>
      <p:sp>
        <p:nvSpPr>
          <p:cNvPr id="4" name="Slide Number Placeholder 3"/>
          <p:cNvSpPr>
            <a:spLocks noGrp="1"/>
          </p:cNvSpPr>
          <p:nvPr>
            <p:ph type="sldNum" sz="quarter" idx="10"/>
          </p:nvPr>
        </p:nvSpPr>
        <p:spPr/>
        <p:txBody>
          <a:bodyPr/>
          <a:lstStyle/>
          <a:p>
            <a:fld id="{47ED8886-DB3B-44F4-9A80-E6A224679F20}" type="slidenum">
              <a:rPr lang="en-US" smtClean="0"/>
              <a:pPr/>
              <a:t>13</a:t>
            </a:fld>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609600" y="2971800"/>
            <a:ext cx="4343400" cy="1527647"/>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4800600" y="1905000"/>
            <a:ext cx="2628900" cy="990600"/>
          </a:xfrm>
          <a:prstGeom prst="rect">
            <a:avLst/>
          </a:prstGeom>
          <a:noFill/>
          <a:ln w="9525">
            <a:noFill/>
            <a:miter lim="800000"/>
            <a:headEnd/>
            <a:tailEnd/>
          </a:ln>
        </p:spPr>
      </p:pic>
      <p:sp>
        <p:nvSpPr>
          <p:cNvPr id="7" name="Rectangle 6"/>
          <p:cNvSpPr/>
          <p:nvPr/>
        </p:nvSpPr>
        <p:spPr>
          <a:xfrm>
            <a:off x="609600" y="2971800"/>
            <a:ext cx="4343400" cy="1600200"/>
          </a:xfrm>
          <a:prstGeom prst="rect">
            <a:avLst/>
          </a:prstGeom>
          <a:solidFill>
            <a:schemeClr val="accent1">
              <a:alpha val="0"/>
            </a:schemeClr>
          </a:solidFill>
          <a:ln w="53975" cap="sq" cmpd="sng">
            <a:solidFill>
              <a:schemeClr val="tx1">
                <a:lumMod val="95000"/>
                <a:lumOff val="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4191000" y="2133600"/>
            <a:ext cx="533400" cy="7620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3077" name="Picture 5"/>
          <p:cNvPicPr>
            <a:picLocks noChangeAspect="1" noChangeArrowheads="1"/>
          </p:cNvPicPr>
          <p:nvPr/>
        </p:nvPicPr>
        <p:blipFill>
          <a:blip r:embed="rId4" cstate="print"/>
          <a:srcRect/>
          <a:stretch>
            <a:fillRect/>
          </a:stretch>
        </p:blipFill>
        <p:spPr bwMode="auto">
          <a:xfrm>
            <a:off x="1524000" y="2286000"/>
            <a:ext cx="2238375" cy="304800"/>
          </a:xfrm>
          <a:prstGeom prst="rect">
            <a:avLst/>
          </a:prstGeom>
          <a:noFill/>
          <a:ln w="9525">
            <a:noFill/>
            <a:miter lim="800000"/>
            <a:headEnd/>
            <a:tailEnd/>
          </a:ln>
        </p:spPr>
      </p:pic>
      <p:cxnSp>
        <p:nvCxnSpPr>
          <p:cNvPr id="13" name="Straight Arrow Connector 12"/>
          <p:cNvCxnSpPr/>
          <p:nvPr/>
        </p:nvCxnSpPr>
        <p:spPr>
          <a:xfrm>
            <a:off x="2514600" y="2590800"/>
            <a:ext cx="304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 name="Rectangle 13"/>
          <p:cNvSpPr/>
          <p:nvPr/>
        </p:nvSpPr>
        <p:spPr>
          <a:xfrm>
            <a:off x="609600" y="2971800"/>
            <a:ext cx="4343400" cy="304800"/>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b="1" u="sng" smtClean="0"/>
              <a:t>We can also define percentage based margin and padding to preserve the integrity of the fluid flexible grid.</a:t>
            </a:r>
          </a:p>
          <a:p>
            <a:endParaRPr lang="en-US" sz="1400" b="1" u="sng" smtClean="0"/>
          </a:p>
          <a:p>
            <a:r>
              <a:rPr lang="en-US" sz="1800" smtClean="0"/>
              <a:t>Two important things to remember with respect to “</a:t>
            </a:r>
            <a:r>
              <a:rPr lang="en-US" sz="1800" b="1" smtClean="0">
                <a:solidFill>
                  <a:srgbClr val="FF0000"/>
                </a:solidFill>
              </a:rPr>
              <a:t>context</a:t>
            </a:r>
            <a:r>
              <a:rPr lang="en-US" sz="1800" smtClean="0"/>
              <a:t>”:</a:t>
            </a:r>
          </a:p>
          <a:p>
            <a:r>
              <a:rPr lang="en-US" sz="1800" smtClean="0"/>
              <a:t>When setting </a:t>
            </a:r>
            <a:r>
              <a:rPr lang="en-US" sz="1800" b="1" smtClean="0"/>
              <a:t>flexible </a:t>
            </a:r>
            <a:r>
              <a:rPr lang="en-US" sz="1800" b="1" smtClean="0">
                <a:solidFill>
                  <a:srgbClr val="FF0000"/>
                </a:solidFill>
              </a:rPr>
              <a:t>margins</a:t>
            </a:r>
            <a:r>
              <a:rPr lang="en-US" sz="1800" smtClean="0"/>
              <a:t> on an element, your </a:t>
            </a:r>
            <a:r>
              <a:rPr lang="en-US" sz="1800" b="1" smtClean="0"/>
              <a:t>context</a:t>
            </a:r>
            <a:r>
              <a:rPr lang="en-US" sz="1800" smtClean="0"/>
              <a:t> is the width of the element’s container.</a:t>
            </a:r>
          </a:p>
          <a:p>
            <a:r>
              <a:rPr lang="en-US" sz="1800" smtClean="0"/>
              <a:t>When setting </a:t>
            </a:r>
            <a:r>
              <a:rPr lang="en-US" sz="1800" b="1" smtClean="0"/>
              <a:t>flexible </a:t>
            </a:r>
            <a:r>
              <a:rPr lang="en-US" sz="1800" b="1" smtClean="0">
                <a:solidFill>
                  <a:srgbClr val="A44687"/>
                </a:solidFill>
              </a:rPr>
              <a:t>padding</a:t>
            </a:r>
            <a:r>
              <a:rPr lang="en-US" sz="1800" smtClean="0"/>
              <a:t> on an element, your </a:t>
            </a:r>
            <a:r>
              <a:rPr lang="en-US" sz="1800" b="1" smtClean="0"/>
              <a:t>context</a:t>
            </a:r>
            <a:r>
              <a:rPr lang="en-US" sz="1800" smtClean="0"/>
              <a:t> is the width of the element itself.</a:t>
            </a:r>
          </a:p>
          <a:p>
            <a:r>
              <a:rPr lang="en-US" sz="1800" smtClean="0"/>
              <a:t>The percentage value is calculated with respect to the width of the generated box's containing block. </a:t>
            </a:r>
            <a:r>
              <a:rPr lang="en-US" sz="1800" b="1" smtClean="0"/>
              <a:t>This is true for 'margin-top' and 'margin-bottom' as well.</a:t>
            </a:r>
            <a:endParaRPr lang="en-US" sz="1800" smtClean="0"/>
          </a:p>
          <a:p>
            <a:pPr>
              <a:buNone/>
            </a:pPr>
            <a:r>
              <a:rPr lang="en-US" sz="1200" smtClean="0"/>
              <a:t>    </a:t>
            </a:r>
          </a:p>
          <a:p>
            <a:pPr>
              <a:buNone/>
            </a:pPr>
            <a:r>
              <a:rPr lang="en-US" sz="1200" smtClean="0"/>
              <a:t>          For &lt;h1&gt;, the padding-left was 20px.  Therefore, Target: &lt;h1&gt; tag, </a:t>
            </a:r>
            <a:r>
              <a:rPr lang="en-US" sz="1200" smtClean="0">
                <a:sym typeface="Wingdings"/>
              </a:rPr>
              <a:t></a:t>
            </a:r>
            <a:r>
              <a:rPr lang="en-US" sz="1200" smtClean="0"/>
              <a:t> 20px &amp; Context: (width of h1)</a:t>
            </a:r>
            <a:r>
              <a:rPr lang="en-US" sz="1200" smtClean="0">
                <a:sym typeface="Wingdings"/>
              </a:rPr>
              <a:t></a:t>
            </a:r>
            <a:r>
              <a:rPr lang="en-US" sz="1200" smtClean="0"/>
              <a:t> 960px </a:t>
            </a:r>
          </a:p>
          <a:p>
            <a:pPr>
              <a:buNone/>
            </a:pPr>
            <a:r>
              <a:rPr lang="en-US" sz="1200" smtClean="0"/>
              <a:t>          Result: 20/960 * 100  = </a:t>
            </a:r>
            <a:r>
              <a:rPr lang="en-US" sz="1200" b="1" smtClean="0"/>
              <a:t>2.083333333333333</a:t>
            </a:r>
            <a:r>
              <a:rPr lang="en-US" sz="1200" smtClean="0"/>
              <a:t>% , if we can resize the browser to 960px , we can verify the same in debugger.</a:t>
            </a:r>
          </a:p>
          <a:p>
            <a:endParaRPr lang="en-US" sz="1800"/>
          </a:p>
        </p:txBody>
      </p:sp>
      <p:sp>
        <p:nvSpPr>
          <p:cNvPr id="3" name="Title 2"/>
          <p:cNvSpPr>
            <a:spLocks noGrp="1"/>
          </p:cNvSpPr>
          <p:nvPr>
            <p:ph type="title"/>
          </p:nvPr>
        </p:nvSpPr>
        <p:spPr/>
        <p:txBody>
          <a:bodyPr/>
          <a:lstStyle/>
          <a:p>
            <a:r>
              <a:rPr lang="en-US" sz="2800" smtClean="0"/>
              <a:t>FLEXIBLE MARGINS &amp; PADDINGS</a:t>
            </a:r>
            <a:endParaRPr lang="en-US" sz="2800"/>
          </a:p>
        </p:txBody>
      </p:sp>
      <p:sp>
        <p:nvSpPr>
          <p:cNvPr id="4" name="Slide Number Placeholder 3"/>
          <p:cNvSpPr>
            <a:spLocks noGrp="1"/>
          </p:cNvSpPr>
          <p:nvPr>
            <p:ph type="sldNum" sz="quarter" idx="10"/>
          </p:nvPr>
        </p:nvSpPr>
        <p:spPr/>
        <p:txBody>
          <a:bodyPr/>
          <a:lstStyle/>
          <a:p>
            <a:fld id="{47ED8886-DB3B-44F4-9A80-E6A224679F20}" type="slidenum">
              <a:rPr lang="en-US" smtClean="0"/>
              <a:pPr/>
              <a:t>14</a:t>
            </a:fld>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533400" y="5029200"/>
            <a:ext cx="3695700" cy="971550"/>
          </a:xfrm>
          <a:prstGeom prst="rect">
            <a:avLst/>
          </a:prstGeom>
          <a:noFill/>
          <a:ln w="9525">
            <a:noFill/>
            <a:miter lim="800000"/>
            <a:headEnd/>
            <a:tailEnd/>
          </a:ln>
        </p:spPr>
      </p:pic>
      <p:pic>
        <p:nvPicPr>
          <p:cNvPr id="6" name="Picture 5"/>
          <p:cNvPicPr/>
          <p:nvPr/>
        </p:nvPicPr>
        <p:blipFill>
          <a:blip r:embed="rId3" cstate="print"/>
          <a:stretch>
            <a:fillRect/>
          </a:stretch>
        </p:blipFill>
        <p:spPr>
          <a:xfrm>
            <a:off x="4953000" y="5181600"/>
            <a:ext cx="3124200" cy="593203"/>
          </a:xfrm>
          <a:prstGeom prst="rect">
            <a:avLst/>
          </a:prstGeom>
        </p:spPr>
      </p:pic>
      <p:cxnSp>
        <p:nvCxnSpPr>
          <p:cNvPr id="8" name="Straight Arrow Connector 7"/>
          <p:cNvCxnSpPr/>
          <p:nvPr/>
        </p:nvCxnSpPr>
        <p:spPr>
          <a:xfrm flipH="1">
            <a:off x="7848600" y="4953000"/>
            <a:ext cx="381000" cy="5334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smtClean="0"/>
              <a:t>The choice of </a:t>
            </a:r>
            <a:r>
              <a:rPr lang="en-US" sz="1400" b="1" smtClean="0"/>
              <a:t>pixels</a:t>
            </a:r>
            <a:r>
              <a:rPr lang="en-US" sz="1400" smtClean="0"/>
              <a:t> and </a:t>
            </a:r>
            <a:r>
              <a:rPr lang="en-US" sz="1400" b="1" smtClean="0"/>
              <a:t>percentage</a:t>
            </a:r>
            <a:r>
              <a:rPr lang="en-US" sz="1400" smtClean="0"/>
              <a:t> is purely based on what the design needs in that context. </a:t>
            </a:r>
          </a:p>
          <a:p>
            <a:r>
              <a:rPr lang="en-US" sz="1400" smtClean="0"/>
              <a:t>Just because we have set the </a:t>
            </a:r>
            <a:r>
              <a:rPr lang="en-US" sz="1400" b="1" smtClean="0"/>
              <a:t>margin-left</a:t>
            </a:r>
            <a:r>
              <a:rPr lang="en-US" sz="1400" smtClean="0"/>
              <a:t> and </a:t>
            </a:r>
            <a:r>
              <a:rPr lang="en-US" sz="1400" b="1" smtClean="0"/>
              <a:t>margin-right</a:t>
            </a:r>
            <a:r>
              <a:rPr lang="en-US" sz="1400" smtClean="0"/>
              <a:t>, or </a:t>
            </a:r>
            <a:r>
              <a:rPr lang="en-US" sz="1400" b="1" smtClean="0"/>
              <a:t>padding-left</a:t>
            </a:r>
            <a:r>
              <a:rPr lang="en-US" sz="1400" smtClean="0"/>
              <a:t> and </a:t>
            </a:r>
            <a:r>
              <a:rPr lang="en-US" sz="1400" b="1" smtClean="0"/>
              <a:t>padding-right</a:t>
            </a:r>
            <a:r>
              <a:rPr lang="en-US" sz="1400" smtClean="0"/>
              <a:t> in percentage does not mean that margin-top , margin-bottom, or padding-top, padding-bottom also should be expressed in percentage. We can get the best of two, by combining the two. That decision is more of an aesthetic one rather than following them strictly. We can also use it like the example shown below.</a:t>
            </a:r>
            <a:endParaRPr lang="en-US" sz="1400"/>
          </a:p>
        </p:txBody>
      </p:sp>
      <p:sp>
        <p:nvSpPr>
          <p:cNvPr id="3" name="Title 2"/>
          <p:cNvSpPr>
            <a:spLocks noGrp="1"/>
          </p:cNvSpPr>
          <p:nvPr>
            <p:ph type="title"/>
          </p:nvPr>
        </p:nvSpPr>
        <p:spPr/>
        <p:txBody>
          <a:bodyPr/>
          <a:lstStyle/>
          <a:p>
            <a:r>
              <a:rPr lang="en-US" smtClean="0"/>
              <a:t>&lt;SECTION&gt;</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15</a:t>
            </a:fld>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609600" y="2895600"/>
            <a:ext cx="3276600" cy="771525"/>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533400" y="4038600"/>
            <a:ext cx="4876800" cy="1529680"/>
          </a:xfrm>
          <a:prstGeom prst="rect">
            <a:avLst/>
          </a:prstGeom>
          <a:noFill/>
          <a:ln w="9525">
            <a:noFill/>
            <a:miter lim="800000"/>
            <a:headEnd/>
            <a:tailEnd/>
          </a:ln>
        </p:spPr>
      </p:pic>
      <p:sp>
        <p:nvSpPr>
          <p:cNvPr id="7" name="TextBox 6"/>
          <p:cNvSpPr txBox="1"/>
          <p:nvPr/>
        </p:nvSpPr>
        <p:spPr>
          <a:xfrm>
            <a:off x="838200" y="4267200"/>
            <a:ext cx="1941622" cy="369332"/>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en-US" smtClean="0"/>
              <a:t>SECTION ELEMENT</a:t>
            </a:r>
            <a:endParaRPr lang="en-US"/>
          </a:p>
        </p:txBody>
      </p:sp>
      <p:sp>
        <p:nvSpPr>
          <p:cNvPr id="8" name="TextBox 7"/>
          <p:cNvSpPr txBox="1"/>
          <p:nvPr/>
        </p:nvSpPr>
        <p:spPr>
          <a:xfrm>
            <a:off x="3505200" y="4267200"/>
            <a:ext cx="1681871" cy="369332"/>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en-US" smtClean="0"/>
              <a:t>ASIDE ELEMENT</a:t>
            </a:r>
            <a:endParaRPr lang="en-US"/>
          </a:p>
        </p:txBody>
      </p:sp>
      <p:sp>
        <p:nvSpPr>
          <p:cNvPr id="10" name="Rectangle 9"/>
          <p:cNvSpPr/>
          <p:nvPr/>
        </p:nvSpPr>
        <p:spPr>
          <a:xfrm>
            <a:off x="3352800" y="4114800"/>
            <a:ext cx="1981200" cy="1447800"/>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9600" y="4114800"/>
            <a:ext cx="2667000" cy="144780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533400" y="3962400"/>
            <a:ext cx="4876800" cy="0"/>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2514600" y="3657600"/>
            <a:ext cx="752322" cy="369332"/>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mtClean="0"/>
              <a:t>960px</a:t>
            </a:r>
            <a:endParaRPr lang="en-US"/>
          </a:p>
        </p:txBody>
      </p:sp>
      <p:sp>
        <p:nvSpPr>
          <p:cNvPr id="14" name="TextBox 13"/>
          <p:cNvSpPr txBox="1"/>
          <p:nvPr/>
        </p:nvSpPr>
        <p:spPr>
          <a:xfrm>
            <a:off x="1170771" y="4724400"/>
            <a:ext cx="1343829" cy="369332"/>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mtClean="0"/>
              <a:t>535px width</a:t>
            </a:r>
            <a:endParaRPr lang="en-US"/>
          </a:p>
        </p:txBody>
      </p:sp>
      <p:sp>
        <p:nvSpPr>
          <p:cNvPr id="15" name="TextBox 14"/>
          <p:cNvSpPr txBox="1"/>
          <p:nvPr/>
        </p:nvSpPr>
        <p:spPr>
          <a:xfrm>
            <a:off x="3581400" y="4724400"/>
            <a:ext cx="1396729" cy="369332"/>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mtClean="0"/>
              <a:t>390px width</a:t>
            </a:r>
            <a:endParaRPr lang="en-US"/>
          </a:p>
        </p:txBody>
      </p:sp>
      <p:pic>
        <p:nvPicPr>
          <p:cNvPr id="5124" name="Picture 4"/>
          <p:cNvPicPr>
            <a:picLocks noChangeAspect="1" noChangeArrowheads="1"/>
          </p:cNvPicPr>
          <p:nvPr/>
        </p:nvPicPr>
        <p:blipFill>
          <a:blip r:embed="rId4" cstate="print"/>
          <a:srcRect/>
          <a:stretch>
            <a:fillRect/>
          </a:stretch>
        </p:blipFill>
        <p:spPr bwMode="auto">
          <a:xfrm>
            <a:off x="5715000" y="2819400"/>
            <a:ext cx="2859505" cy="1752600"/>
          </a:xfrm>
          <a:prstGeom prst="rect">
            <a:avLst/>
          </a:prstGeom>
          <a:noFill/>
          <a:ln w="9525">
            <a:noFill/>
            <a:miter lim="800000"/>
            <a:headEnd/>
            <a:tailEnd/>
          </a:ln>
        </p:spPr>
      </p:pic>
      <p:cxnSp>
        <p:nvCxnSpPr>
          <p:cNvPr id="18" name="Straight Arrow Connector 17"/>
          <p:cNvCxnSpPr/>
          <p:nvPr/>
        </p:nvCxnSpPr>
        <p:spPr>
          <a:xfrm flipH="1">
            <a:off x="2895600" y="3048000"/>
            <a:ext cx="2743200" cy="1371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5125" name="Picture 5"/>
          <p:cNvPicPr>
            <a:picLocks noChangeAspect="1" noChangeArrowheads="1"/>
          </p:cNvPicPr>
          <p:nvPr/>
        </p:nvPicPr>
        <p:blipFill>
          <a:blip r:embed="rId5" cstate="print"/>
          <a:srcRect/>
          <a:stretch>
            <a:fillRect/>
          </a:stretch>
        </p:blipFill>
        <p:spPr bwMode="auto">
          <a:xfrm>
            <a:off x="5638801" y="4572000"/>
            <a:ext cx="3200400" cy="98428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600" dirty="0" smtClean="0"/>
              <a:t>Having a dynamic padding isn’t necessary always. We should take a look at the layout on various resolutions to decide that. Though implementing a fluid design is beneficial for all, implementing a dynamic padding is more of an aesthetic decision that the designed should take with the end-user in mind. </a:t>
            </a:r>
            <a:r>
              <a:rPr lang="en-US" sz="1600" dirty="0" err="1"/>
              <a:t>i</a:t>
            </a:r>
            <a:r>
              <a:rPr lang="en-US" sz="1600" dirty="0" err="1" smtClean="0"/>
              <a:t>e</a:t>
            </a:r>
            <a:r>
              <a:rPr lang="en-US" sz="1600" dirty="0" smtClean="0"/>
              <a:t>, user-centric focus. If the design can bare a fixed pixel value on all resolutions, there is nothing wrong in using pixels.</a:t>
            </a:r>
            <a:endParaRPr lang="en-US" sz="1600" dirty="0"/>
          </a:p>
        </p:txBody>
      </p:sp>
      <p:sp>
        <p:nvSpPr>
          <p:cNvPr id="3" name="Title 2"/>
          <p:cNvSpPr>
            <a:spLocks noGrp="1"/>
          </p:cNvSpPr>
          <p:nvPr>
            <p:ph type="title"/>
          </p:nvPr>
        </p:nvSpPr>
        <p:spPr/>
        <p:txBody>
          <a:bodyPr/>
          <a:lstStyle/>
          <a:p>
            <a:r>
              <a:rPr lang="en-US" smtClean="0"/>
              <a:t>&lt;ASIDE&gt;</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16</a:t>
            </a:fld>
            <a:endParaRPr lang="en-US" dirty="0"/>
          </a:p>
        </p:txBody>
      </p:sp>
      <p:pic>
        <p:nvPicPr>
          <p:cNvPr id="6146" name="Picture 2"/>
          <p:cNvPicPr>
            <a:picLocks noChangeAspect="1" noChangeArrowheads="1"/>
          </p:cNvPicPr>
          <p:nvPr/>
        </p:nvPicPr>
        <p:blipFill>
          <a:blip r:embed="rId3" cstate="print"/>
          <a:srcRect/>
          <a:stretch>
            <a:fillRect/>
          </a:stretch>
        </p:blipFill>
        <p:spPr bwMode="auto">
          <a:xfrm>
            <a:off x="609600" y="3200400"/>
            <a:ext cx="2869917" cy="1209675"/>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3505200" y="2819400"/>
            <a:ext cx="5248275" cy="2657475"/>
          </a:xfrm>
          <a:prstGeom prst="rect">
            <a:avLst/>
          </a:prstGeom>
          <a:noFill/>
          <a:ln w="9525">
            <a:noFill/>
            <a:miter lim="800000"/>
            <a:headEnd/>
            <a:tailEnd/>
          </a:ln>
        </p:spPr>
      </p:pic>
      <p:cxnSp>
        <p:nvCxnSpPr>
          <p:cNvPr id="8" name="Straight Arrow Connector 7"/>
          <p:cNvCxnSpPr/>
          <p:nvPr/>
        </p:nvCxnSpPr>
        <p:spPr>
          <a:xfrm flipH="1">
            <a:off x="2971800" y="2971800"/>
            <a:ext cx="457200" cy="533400"/>
          </a:xfrm>
          <a:prstGeom prst="straightConnector1">
            <a:avLst/>
          </a:prstGeom>
          <a:ln w="60325">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smtClean="0"/>
              <a:t>We will apply the same formulas we used for calculations:</a:t>
            </a:r>
          </a:p>
          <a:p>
            <a:endParaRPr lang="en-US" sz="1800" smtClean="0"/>
          </a:p>
          <a:p>
            <a:pPr>
              <a:buNone/>
            </a:pPr>
            <a:endParaRPr lang="en-US" sz="1800" smtClean="0"/>
          </a:p>
          <a:p>
            <a:pPr>
              <a:buNone/>
            </a:pPr>
            <a:r>
              <a:rPr lang="en-US" sz="1800" smtClean="0"/>
              <a:t>   We have converted the fixed width websites</a:t>
            </a:r>
          </a:p>
          <a:p>
            <a:pPr>
              <a:buNone/>
            </a:pPr>
            <a:r>
              <a:rPr lang="en-US" sz="1800" smtClean="0"/>
              <a:t>   into a fluid one with flexible grid and flexible </a:t>
            </a:r>
          </a:p>
          <a:p>
            <a:pPr>
              <a:buNone/>
            </a:pPr>
            <a:r>
              <a:rPr lang="en-US" sz="1800" smtClean="0"/>
              <a:t>   typesetting. It would be ideal </a:t>
            </a:r>
            <a:r>
              <a:rPr lang="en-US" sz="1800" b="1" smtClean="0"/>
              <a:t>not to</a:t>
            </a:r>
            <a:r>
              <a:rPr lang="en-US" sz="1800" smtClean="0"/>
              <a:t> round off the</a:t>
            </a:r>
          </a:p>
          <a:p>
            <a:pPr>
              <a:buNone/>
            </a:pPr>
            <a:r>
              <a:rPr lang="en-US" sz="1800" smtClean="0"/>
              <a:t>   percentage values to two decimal and leave the actual percentage calculated value as itis.</a:t>
            </a:r>
          </a:p>
          <a:p>
            <a:endParaRPr lang="en-US" sz="1800" smtClean="0"/>
          </a:p>
          <a:p>
            <a:r>
              <a:rPr lang="en-US" sz="1800" smtClean="0"/>
              <a:t>ONLINE CALCULATOR:</a:t>
            </a:r>
          </a:p>
          <a:p>
            <a:r>
              <a:rPr lang="en-US" sz="1800" u="sng" smtClean="0">
                <a:hlinkClick r:id="rId3"/>
              </a:rPr>
              <a:t>http://hoverstud.io/calculator/#</a:t>
            </a:r>
            <a:endParaRPr lang="en-US" sz="1800" smtClean="0"/>
          </a:p>
          <a:p>
            <a:endParaRPr lang="en-US" sz="1800" smtClean="0"/>
          </a:p>
          <a:p>
            <a:endParaRPr lang="en-US" sz="1800" smtClean="0"/>
          </a:p>
          <a:p>
            <a:endParaRPr lang="en-US" sz="1800" smtClean="0"/>
          </a:p>
          <a:p>
            <a:endParaRPr lang="en-US" sz="1800"/>
          </a:p>
        </p:txBody>
      </p:sp>
      <p:sp>
        <p:nvSpPr>
          <p:cNvPr id="3" name="Title 2"/>
          <p:cNvSpPr>
            <a:spLocks noGrp="1"/>
          </p:cNvSpPr>
          <p:nvPr>
            <p:ph type="title"/>
          </p:nvPr>
        </p:nvSpPr>
        <p:spPr/>
        <p:txBody>
          <a:bodyPr/>
          <a:lstStyle/>
          <a:p>
            <a:r>
              <a:rPr lang="en-US" smtClean="0"/>
              <a:t>&lt;footer&gt;</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17</a:t>
            </a:fld>
            <a:endParaRPr lang="en-US" dirty="0"/>
          </a:p>
        </p:txBody>
      </p:sp>
      <p:pic>
        <p:nvPicPr>
          <p:cNvPr id="5" name="Picture 4"/>
          <p:cNvPicPr>
            <a:picLocks noChangeAspect="1" noChangeArrowheads="1"/>
          </p:cNvPicPr>
          <p:nvPr/>
        </p:nvPicPr>
        <p:blipFill>
          <a:blip r:embed="rId4" cstate="print"/>
          <a:srcRect/>
          <a:stretch>
            <a:fillRect/>
          </a:stretch>
        </p:blipFill>
        <p:spPr bwMode="auto">
          <a:xfrm>
            <a:off x="381000" y="1981200"/>
            <a:ext cx="4724400" cy="265471"/>
          </a:xfrm>
          <a:prstGeom prst="rect">
            <a:avLst/>
          </a:prstGeom>
          <a:noFill/>
          <a:ln w="9525">
            <a:noFill/>
            <a:miter lim="800000"/>
            <a:headEnd/>
            <a:tailEnd/>
          </a:ln>
        </p:spPr>
      </p:pic>
      <p:pic>
        <p:nvPicPr>
          <p:cNvPr id="7170" name="Picture 2"/>
          <p:cNvPicPr>
            <a:picLocks noChangeAspect="1" noChangeArrowheads="1"/>
          </p:cNvPicPr>
          <p:nvPr/>
        </p:nvPicPr>
        <p:blipFill>
          <a:blip r:embed="rId5" cstate="print"/>
          <a:srcRect/>
          <a:stretch>
            <a:fillRect/>
          </a:stretch>
        </p:blipFill>
        <p:spPr bwMode="auto">
          <a:xfrm>
            <a:off x="5334000" y="1981200"/>
            <a:ext cx="2733675" cy="1524000"/>
          </a:xfrm>
          <a:prstGeom prst="rect">
            <a:avLst/>
          </a:prstGeom>
          <a:noFill/>
          <a:ln w="9525">
            <a:noFill/>
            <a:miter lim="800000"/>
            <a:headEnd/>
            <a:tailEnd/>
          </a:ln>
        </p:spPr>
      </p:pic>
      <p:pic>
        <p:nvPicPr>
          <p:cNvPr id="7171" name="Picture 3"/>
          <p:cNvPicPr>
            <a:picLocks noChangeAspect="1" noChangeArrowheads="1"/>
          </p:cNvPicPr>
          <p:nvPr/>
        </p:nvPicPr>
        <p:blipFill>
          <a:blip r:embed="rId6" cstate="print"/>
          <a:srcRect/>
          <a:stretch>
            <a:fillRect/>
          </a:stretch>
        </p:blipFill>
        <p:spPr bwMode="auto">
          <a:xfrm>
            <a:off x="4800600" y="4267200"/>
            <a:ext cx="3212244" cy="174984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smtClean="0"/>
              <a:t>Moving to the next pillar in RWD – Flexible images.</a:t>
            </a:r>
          </a:p>
          <a:p>
            <a:r>
              <a:rPr lang="en-US" sz="1400" smtClean="0"/>
              <a:t>When we introduce fixed width images into flexible grid layout design, the design breaks at some point.</a:t>
            </a:r>
          </a:p>
          <a:p>
            <a:r>
              <a:rPr lang="en-US" sz="1400" smtClean="0"/>
              <a:t>The image goes out of the layout. Setting max-width:100%  to the image will make it fit inside the container it is residing in.</a:t>
            </a:r>
          </a:p>
          <a:p>
            <a:endParaRPr lang="en-US" smtClean="0"/>
          </a:p>
          <a:p>
            <a:endParaRPr lang="en-US" smtClean="0"/>
          </a:p>
          <a:p>
            <a:endParaRPr lang="en-US" smtClean="0"/>
          </a:p>
          <a:p>
            <a:endParaRPr lang="en-US" smtClean="0"/>
          </a:p>
          <a:p>
            <a:endParaRPr lang="en-US" smtClean="0"/>
          </a:p>
          <a:p>
            <a:endParaRPr lang="en-US" sz="1400" smtClean="0"/>
          </a:p>
          <a:p>
            <a:endParaRPr lang="en-US" sz="1400" smtClean="0"/>
          </a:p>
          <a:p>
            <a:r>
              <a:rPr lang="en-US" sz="1400" smtClean="0"/>
              <a:t>Now, our img element will render at whatever size it wants, as long as it’s narrower than its containing element. But if it happens to be wider than its container, then the max-width: 100% directive forces the image’s width to match the width of its container. As our flexible container resizes itself, shrinking or enlarging our image, the image’s aspect ratio remains intact. </a:t>
            </a:r>
            <a:endParaRPr lang="en-US" sz="1400"/>
          </a:p>
        </p:txBody>
      </p:sp>
      <p:sp>
        <p:nvSpPr>
          <p:cNvPr id="3" name="Title 2"/>
          <p:cNvSpPr>
            <a:spLocks noGrp="1"/>
          </p:cNvSpPr>
          <p:nvPr>
            <p:ph type="title"/>
          </p:nvPr>
        </p:nvSpPr>
        <p:spPr/>
        <p:txBody>
          <a:bodyPr/>
          <a:lstStyle/>
          <a:p>
            <a:r>
              <a:rPr lang="en-US" smtClean="0"/>
              <a:t>FLEXIBLE IMAGES</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18</a:t>
            </a:fld>
            <a:endParaRPr lang="en-US" dirty="0"/>
          </a:p>
        </p:txBody>
      </p:sp>
      <p:pic>
        <p:nvPicPr>
          <p:cNvPr id="5" name="Picture 4"/>
          <p:cNvPicPr/>
          <p:nvPr/>
        </p:nvPicPr>
        <p:blipFill>
          <a:blip r:embed="rId2" cstate="print"/>
          <a:stretch>
            <a:fillRect/>
          </a:stretch>
        </p:blipFill>
        <p:spPr>
          <a:xfrm>
            <a:off x="609600" y="3429000"/>
            <a:ext cx="2667000" cy="1818409"/>
          </a:xfrm>
          <a:prstGeom prst="rect">
            <a:avLst/>
          </a:prstGeom>
        </p:spPr>
      </p:pic>
      <p:pic>
        <p:nvPicPr>
          <p:cNvPr id="8194" name="Picture 2"/>
          <p:cNvPicPr>
            <a:picLocks noChangeAspect="1" noChangeArrowheads="1"/>
          </p:cNvPicPr>
          <p:nvPr/>
        </p:nvPicPr>
        <p:blipFill>
          <a:blip r:embed="rId3" cstate="print"/>
          <a:srcRect/>
          <a:stretch>
            <a:fillRect/>
          </a:stretch>
        </p:blipFill>
        <p:spPr bwMode="auto">
          <a:xfrm>
            <a:off x="609600" y="2743200"/>
            <a:ext cx="3790950" cy="619125"/>
          </a:xfrm>
          <a:prstGeom prst="rect">
            <a:avLst/>
          </a:prstGeom>
          <a:noFill/>
          <a:ln w="9525">
            <a:noFill/>
            <a:miter lim="800000"/>
            <a:headEnd/>
            <a:tailEnd/>
          </a:ln>
        </p:spPr>
      </p:pic>
      <p:pic>
        <p:nvPicPr>
          <p:cNvPr id="7" name="Picture 6"/>
          <p:cNvPicPr/>
          <p:nvPr/>
        </p:nvPicPr>
        <p:blipFill>
          <a:blip r:embed="rId4" cstate="print"/>
          <a:stretch>
            <a:fillRect/>
          </a:stretch>
        </p:blipFill>
        <p:spPr>
          <a:xfrm>
            <a:off x="4800600" y="3429000"/>
            <a:ext cx="3048000" cy="1905000"/>
          </a:xfrm>
          <a:prstGeom prst="rect">
            <a:avLst/>
          </a:prstGeom>
        </p:spPr>
      </p:pic>
      <p:sp>
        <p:nvSpPr>
          <p:cNvPr id="8" name="Right Arrow 7"/>
          <p:cNvSpPr/>
          <p:nvPr/>
        </p:nvSpPr>
        <p:spPr>
          <a:xfrm>
            <a:off x="3505200" y="4038600"/>
            <a:ext cx="1066800" cy="4572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600" smtClean="0"/>
              <a:t>Upon resizing to the width range of a tablet (768px width, taken on firefox responsive inbuilt addon – Ctrl + Shift + M)  and then on a mobile (320px )</a:t>
            </a:r>
          </a:p>
          <a:p>
            <a:endParaRPr lang="en-US"/>
          </a:p>
        </p:txBody>
      </p:sp>
      <p:sp>
        <p:nvSpPr>
          <p:cNvPr id="3" name="Title 2"/>
          <p:cNvSpPr>
            <a:spLocks noGrp="1"/>
          </p:cNvSpPr>
          <p:nvPr>
            <p:ph type="title"/>
          </p:nvPr>
        </p:nvSpPr>
        <p:spPr/>
        <p:txBody>
          <a:bodyPr/>
          <a:lstStyle/>
          <a:p>
            <a:r>
              <a:rPr lang="en-US" smtClean="0"/>
              <a:t>ON LOWER RESOLUTIONS</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19</a:t>
            </a:fld>
            <a:endParaRPr lang="en-US" dirty="0"/>
          </a:p>
        </p:txBody>
      </p:sp>
      <p:pic>
        <p:nvPicPr>
          <p:cNvPr id="5" name="Picture 4"/>
          <p:cNvPicPr/>
          <p:nvPr/>
        </p:nvPicPr>
        <p:blipFill>
          <a:blip r:embed="rId2" cstate="print"/>
          <a:stretch>
            <a:fillRect/>
          </a:stretch>
        </p:blipFill>
        <p:spPr>
          <a:xfrm>
            <a:off x="685800" y="2286000"/>
            <a:ext cx="4343400" cy="2216248"/>
          </a:xfrm>
          <a:prstGeom prst="rect">
            <a:avLst/>
          </a:prstGeom>
        </p:spPr>
      </p:pic>
      <p:cxnSp>
        <p:nvCxnSpPr>
          <p:cNvPr id="7" name="Straight Arrow Connector 6"/>
          <p:cNvCxnSpPr/>
          <p:nvPr/>
        </p:nvCxnSpPr>
        <p:spPr>
          <a:xfrm flipH="1">
            <a:off x="4419600" y="2362200"/>
            <a:ext cx="1524000" cy="8382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a:off x="5943600" y="2133600"/>
            <a:ext cx="3008388" cy="646331"/>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mtClean="0"/>
              <a:t>The images resize accordingly </a:t>
            </a:r>
          </a:p>
          <a:p>
            <a:r>
              <a:rPr lang="en-US" smtClean="0"/>
              <a:t>based on its container’s width</a:t>
            </a:r>
            <a:endParaRPr lang="en-US"/>
          </a:p>
        </p:txBody>
      </p:sp>
      <p:pic>
        <p:nvPicPr>
          <p:cNvPr id="9218" name="Picture 2"/>
          <p:cNvPicPr>
            <a:picLocks noChangeAspect="1" noChangeArrowheads="1"/>
          </p:cNvPicPr>
          <p:nvPr/>
        </p:nvPicPr>
        <p:blipFill>
          <a:blip r:embed="rId3" cstate="print"/>
          <a:srcRect/>
          <a:stretch>
            <a:fillRect/>
          </a:stretch>
        </p:blipFill>
        <p:spPr bwMode="auto">
          <a:xfrm>
            <a:off x="5791200" y="3048000"/>
            <a:ext cx="2434600" cy="2819400"/>
          </a:xfrm>
          <a:prstGeom prst="rect">
            <a:avLst/>
          </a:prstGeom>
          <a:noFill/>
          <a:ln w="9525">
            <a:noFill/>
            <a:miter lim="800000"/>
            <a:headEnd/>
            <a:tailEnd/>
          </a:ln>
        </p:spPr>
      </p:pic>
      <p:cxnSp>
        <p:nvCxnSpPr>
          <p:cNvPr id="18" name="Straight Arrow Connector 17"/>
          <p:cNvCxnSpPr>
            <a:stCxn id="11" idx="1"/>
          </p:cNvCxnSpPr>
          <p:nvPr/>
        </p:nvCxnSpPr>
        <p:spPr>
          <a:xfrm>
            <a:off x="5943600" y="2456766"/>
            <a:ext cx="1371600" cy="181043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nvGraphicFramePr>
        <p:xfrm>
          <a:off x="2209800" y="2286000"/>
          <a:ext cx="6477000" cy="1828800"/>
        </p:xfrm>
        <a:graphic>
          <a:graphicData uri="http://schemas.openxmlformats.org/drawingml/2006/table">
            <a:tbl>
              <a:tblPr/>
              <a:tblGrid>
                <a:gridCol w="6477000"/>
              </a:tblGrid>
              <a:tr h="6096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0" i="0" u="none" strike="noStrike" cap="none" normalizeH="0" baseline="0" smtClean="0">
                          <a:ln>
                            <a:noFill/>
                          </a:ln>
                          <a:solidFill>
                            <a:schemeClr val="tx1"/>
                          </a:solidFill>
                          <a:effectLst/>
                          <a:latin typeface="+mj-lt"/>
                        </a:rPr>
                        <a:t>Harikrishnan K K ( 327721)</a:t>
                      </a:r>
                      <a:endParaRPr kumimoji="0" lang="en-US" sz="1600" b="0" i="0" u="none" strike="noStrike" cap="none" normalizeH="0" baseline="0" dirty="0" smtClean="0">
                        <a:ln>
                          <a:noFill/>
                        </a:ln>
                        <a:solidFill>
                          <a:schemeClr val="tx1"/>
                        </a:solidFill>
                        <a:effectLst/>
                        <a:latin typeface="+mj-lt"/>
                      </a:endParaRP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285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0" i="0" u="none" strike="noStrike" cap="none" normalizeH="0" baseline="0" smtClean="0">
                          <a:ln>
                            <a:noFill/>
                          </a:ln>
                          <a:solidFill>
                            <a:schemeClr val="tx1"/>
                          </a:solidFill>
                          <a:effectLst/>
                          <a:latin typeface="+mj-lt"/>
                        </a:rPr>
                        <a:t>Associate-Projects  EBA –Cognizant Interactive</a:t>
                      </a:r>
                      <a:endParaRPr kumimoji="0" lang="en-US" sz="1600" b="0" i="0" u="none" strike="noStrike" cap="none" normalizeH="0" baseline="0" dirty="0" smtClean="0">
                        <a:ln>
                          <a:noFill/>
                        </a:ln>
                        <a:solidFill>
                          <a:schemeClr val="tx1"/>
                        </a:solidFill>
                        <a:effectLst/>
                        <a:latin typeface="+mj-lt"/>
                      </a:endParaRP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0" i="0" u="none" strike="noStrike" kern="1200" cap="none" normalizeH="0" baseline="0" smtClean="0">
                          <a:ln>
                            <a:noFill/>
                          </a:ln>
                          <a:solidFill>
                            <a:schemeClr val="tx1"/>
                          </a:solidFill>
                          <a:effectLst/>
                          <a:latin typeface="+mj-lt"/>
                          <a:ea typeface="+mn-ea"/>
                          <a:cs typeface="+mn-cs"/>
                        </a:rPr>
                        <a:t>V1.0  - 21/04/2014</a:t>
                      </a:r>
                      <a:endParaRPr kumimoji="0" lang="en-US" sz="1600" b="0" i="0" u="none" strike="noStrike" kern="1200" cap="none" normalizeH="0" baseline="0" dirty="0" smtClean="0">
                        <a:ln>
                          <a:noFill/>
                        </a:ln>
                        <a:solidFill>
                          <a:schemeClr val="tx1"/>
                        </a:solidFill>
                        <a:effectLst/>
                        <a:latin typeface="+mj-lt"/>
                        <a:ea typeface="+mn-ea"/>
                        <a:cs typeface="+mn-cs"/>
                      </a:endParaRP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28575" cap="flat" cmpd="sng" algn="ctr">
                      <a:solidFill>
                        <a:srgbClr val="134575"/>
                      </a:solidFill>
                      <a:prstDash val="solid"/>
                      <a:round/>
                      <a:headEnd type="none" w="med" len="med"/>
                      <a:tailEnd type="none" w="med" len="med"/>
                    </a:lnB>
                    <a:lnTlToBr>
                      <a:noFill/>
                    </a:lnTlToBr>
                    <a:lnBlToTr>
                      <a:noFill/>
                    </a:lnBlToTr>
                    <a:noFill/>
                  </a:tcPr>
                </a:tc>
              </a:tr>
            </a:tbl>
          </a:graphicData>
        </a:graphic>
      </p:graphicFrame>
      <p:sp>
        <p:nvSpPr>
          <p:cNvPr id="3" name="Slide Number Placeholder 8"/>
          <p:cNvSpPr>
            <a:spLocks noGrp="1"/>
          </p:cNvSpPr>
          <p:nvPr>
            <p:ph type="sldNum" sz="quarter" idx="12"/>
          </p:nvPr>
        </p:nvSpPr>
        <p:spPr>
          <a:xfrm>
            <a:off x="152400" y="6428601"/>
            <a:ext cx="457200" cy="276999"/>
          </a:xfrm>
        </p:spPr>
        <p:txBody>
          <a:bodyPr/>
          <a:lstStyle/>
          <a:p>
            <a:pPr>
              <a:defRPr/>
            </a:pPr>
            <a:fld id="{ACB22A88-73BA-4B00-905C-A309951F5147}" type="slidenum">
              <a:rPr lang="en-US" sz="1400" smtClean="0"/>
              <a:pPr>
                <a:defRPr/>
              </a:pPr>
              <a:t>2</a:t>
            </a:fld>
            <a:endParaRPr lang="en-US" sz="1400" dirty="0"/>
          </a:p>
        </p:txBody>
      </p:sp>
      <p:sp>
        <p:nvSpPr>
          <p:cNvPr id="2" name="TextBox 1"/>
          <p:cNvSpPr txBox="1"/>
          <p:nvPr/>
        </p:nvSpPr>
        <p:spPr>
          <a:xfrm>
            <a:off x="2514600" y="6280121"/>
            <a:ext cx="1828800" cy="369332"/>
          </a:xfrm>
          <a:prstGeom prst="rect">
            <a:avLst/>
          </a:prstGeom>
          <a:noFill/>
        </p:spPr>
        <p:txBody>
          <a:bodyPr wrap="square" rtlCol="0">
            <a:spAutoFit/>
          </a:bodyPr>
          <a:lstStyle/>
          <a:p>
            <a:r>
              <a:rPr lang="en-US" dirty="0" smtClean="0"/>
              <a:t>2014</a:t>
            </a:r>
            <a:endParaRPr lang="en-US"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smtClean="0"/>
              <a:t>IE6 and below doesn’t support max-width property. But IE7 and above has support, and  buggy till IE8 because, max-width combined with overflow-auto/scroll has some bugs.</a:t>
            </a:r>
          </a:p>
          <a:p>
            <a:r>
              <a:rPr lang="en-US" sz="1400" smtClean="0"/>
              <a:t>To cater to IE6, We can have an IE specific stylesheet within which, we can write, </a:t>
            </a:r>
          </a:p>
          <a:p>
            <a:pPr>
              <a:buNone/>
            </a:pPr>
            <a:r>
              <a:rPr lang="en-US" sz="1400" smtClean="0"/>
              <a:t>         img</a:t>
            </a:r>
            <a:r>
              <a:rPr lang="en-US" sz="1400" b="1" smtClean="0"/>
              <a:t>,  </a:t>
            </a:r>
            <a:r>
              <a:rPr lang="en-US" sz="1400" smtClean="0"/>
              <a:t>embed</a:t>
            </a:r>
            <a:r>
              <a:rPr lang="en-US" sz="1400" b="1" smtClean="0"/>
              <a:t>,</a:t>
            </a:r>
            <a:r>
              <a:rPr lang="en-US" sz="1400" smtClean="0"/>
              <a:t>object</a:t>
            </a:r>
            <a:r>
              <a:rPr lang="en-US" sz="1400" b="1" smtClean="0"/>
              <a:t>,</a:t>
            </a:r>
            <a:r>
              <a:rPr lang="en-US" sz="1400" smtClean="0"/>
              <a:t>video </a:t>
            </a:r>
            <a:r>
              <a:rPr lang="en-US" sz="1400" b="1" smtClean="0"/>
              <a:t>{</a:t>
            </a:r>
            <a:endParaRPr lang="en-US" sz="1400" smtClean="0"/>
          </a:p>
          <a:p>
            <a:pPr>
              <a:buNone/>
            </a:pPr>
            <a:r>
              <a:rPr lang="en-US" sz="1400" b="1" smtClean="0"/>
              <a:t>              width: 100%;</a:t>
            </a:r>
            <a:endParaRPr lang="en-US" sz="1400" smtClean="0"/>
          </a:p>
          <a:p>
            <a:pPr>
              <a:buNone/>
            </a:pPr>
            <a:r>
              <a:rPr lang="en-US" sz="1400" b="1" smtClean="0"/>
              <a:t>          }</a:t>
            </a:r>
            <a:endParaRPr lang="en-US" sz="1400" smtClean="0"/>
          </a:p>
          <a:p>
            <a:r>
              <a:rPr lang="en-US" sz="1400" smtClean="0"/>
              <a:t>max-width: 100% instructs our images to never exceed the width of their containers, </a:t>
            </a:r>
          </a:p>
          <a:p>
            <a:r>
              <a:rPr lang="en-US" sz="1400" smtClean="0"/>
              <a:t>width: 100% forces our images to always match the width of their containing elements.</a:t>
            </a:r>
          </a:p>
          <a:p>
            <a:r>
              <a:rPr lang="en-US" sz="1400" smtClean="0"/>
              <a:t>And to make our images flexible for IE, the workaround is to include the filter:</a:t>
            </a:r>
          </a:p>
          <a:p>
            <a:endParaRPr lang="en-US" sz="1400" smtClean="0"/>
          </a:p>
          <a:p>
            <a:endParaRPr lang="en-US" sz="1400" smtClean="0"/>
          </a:p>
          <a:p>
            <a:endParaRPr lang="en-US" sz="1400" smtClean="0"/>
          </a:p>
          <a:p>
            <a:r>
              <a:rPr lang="en-US" sz="1400" smtClean="0"/>
              <a:t>Simply download the script and include it on any page with flexible images; it will go through your document to create a series of flexible, high-quality AlphaImageLoader objects.</a:t>
            </a:r>
          </a:p>
          <a:p>
            <a:endParaRPr lang="en-US" sz="1400" smtClean="0"/>
          </a:p>
          <a:p>
            <a:endParaRPr lang="en-US" sz="1400"/>
          </a:p>
        </p:txBody>
      </p:sp>
      <p:sp>
        <p:nvSpPr>
          <p:cNvPr id="3" name="Title 2"/>
          <p:cNvSpPr>
            <a:spLocks noGrp="1"/>
          </p:cNvSpPr>
          <p:nvPr>
            <p:ph type="title"/>
          </p:nvPr>
        </p:nvSpPr>
        <p:spPr/>
        <p:txBody>
          <a:bodyPr/>
          <a:lstStyle/>
          <a:p>
            <a:r>
              <a:rPr lang="en-US" smtClean="0"/>
              <a:t>Browser specific issues on flexible images</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20</a:t>
            </a:fld>
            <a:endParaRPr lang="en-US" dirty="0"/>
          </a:p>
        </p:txBody>
      </p:sp>
      <p:pic>
        <p:nvPicPr>
          <p:cNvPr id="10242" name="Picture 2"/>
          <p:cNvPicPr>
            <a:picLocks noChangeAspect="1" noChangeArrowheads="1"/>
          </p:cNvPicPr>
          <p:nvPr/>
        </p:nvPicPr>
        <p:blipFill>
          <a:blip r:embed="rId3" cstate="print"/>
          <a:srcRect/>
          <a:stretch>
            <a:fillRect/>
          </a:stretch>
        </p:blipFill>
        <p:spPr bwMode="auto">
          <a:xfrm>
            <a:off x="457200" y="4038600"/>
            <a:ext cx="8162925" cy="2095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smtClean="0"/>
              <a:t>What about images which are not in the markup?</a:t>
            </a:r>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r>
              <a:rPr lang="en-US" sz="1400" smtClean="0"/>
              <a:t>CSS3 property called</a:t>
            </a:r>
            <a:r>
              <a:rPr lang="en-US" sz="1400" b="1" smtClean="0">
                <a:solidFill>
                  <a:srgbClr val="A44687"/>
                </a:solidFill>
              </a:rPr>
              <a:t> background-size </a:t>
            </a:r>
            <a:r>
              <a:rPr lang="en-US" sz="1400" smtClean="0"/>
              <a:t>allow us to create truly flexible background images, but use it carefully, as cross brwoser support, espicially on IE8 and below is a problem. By setting the background-size: contain, we make the image grow and shrink keeping the aspect ratio.</a:t>
            </a:r>
          </a:p>
          <a:p>
            <a:endParaRPr lang="en-US" sz="1400"/>
          </a:p>
        </p:txBody>
      </p:sp>
      <p:sp>
        <p:nvSpPr>
          <p:cNvPr id="3" name="Title 2"/>
          <p:cNvSpPr>
            <a:spLocks noGrp="1"/>
          </p:cNvSpPr>
          <p:nvPr>
            <p:ph type="title"/>
          </p:nvPr>
        </p:nvSpPr>
        <p:spPr/>
        <p:txBody>
          <a:bodyPr/>
          <a:lstStyle/>
          <a:p>
            <a:r>
              <a:rPr lang="en-US" smtClean="0"/>
              <a:t>BACKGROUND IMAGES</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21</a:t>
            </a:fld>
            <a:endParaRPr lang="en-US" dirty="0"/>
          </a:p>
        </p:txBody>
      </p:sp>
      <p:pic>
        <p:nvPicPr>
          <p:cNvPr id="11266" name="Picture 2"/>
          <p:cNvPicPr>
            <a:picLocks noChangeAspect="1" noChangeArrowheads="1"/>
          </p:cNvPicPr>
          <p:nvPr/>
        </p:nvPicPr>
        <p:blipFill>
          <a:blip r:embed="rId2" cstate="print"/>
          <a:srcRect/>
          <a:stretch>
            <a:fillRect/>
          </a:stretch>
        </p:blipFill>
        <p:spPr bwMode="auto">
          <a:xfrm>
            <a:off x="609600" y="1981200"/>
            <a:ext cx="5857875" cy="1543050"/>
          </a:xfrm>
          <a:prstGeom prst="rect">
            <a:avLst/>
          </a:prstGeom>
          <a:noFill/>
          <a:ln w="9525">
            <a:noFill/>
            <a:miter lim="800000"/>
            <a:headEnd/>
            <a:tailEnd/>
          </a:ln>
        </p:spPr>
      </p:pic>
      <p:pic>
        <p:nvPicPr>
          <p:cNvPr id="6" name="Picture 5"/>
          <p:cNvPicPr/>
          <p:nvPr/>
        </p:nvPicPr>
        <p:blipFill>
          <a:blip r:embed="rId3" cstate="print"/>
          <a:srcRect l="52908"/>
          <a:stretch>
            <a:fillRect/>
          </a:stretch>
        </p:blipFill>
        <p:spPr>
          <a:xfrm>
            <a:off x="914400" y="4876800"/>
            <a:ext cx="1017336" cy="1524000"/>
          </a:xfrm>
          <a:prstGeom prst="rect">
            <a:avLst/>
          </a:prstGeom>
        </p:spPr>
      </p:pic>
      <p:sp>
        <p:nvSpPr>
          <p:cNvPr id="7" name="TextBox 6"/>
          <p:cNvSpPr txBox="1"/>
          <p:nvPr/>
        </p:nvSpPr>
        <p:spPr>
          <a:xfrm>
            <a:off x="609600" y="4431268"/>
            <a:ext cx="1959767" cy="307777"/>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400" smtClean="0"/>
              <a:t>background-size:contain</a:t>
            </a:r>
            <a:endParaRPr lang="en-US" sz="1400"/>
          </a:p>
        </p:txBody>
      </p:sp>
      <p:pic>
        <p:nvPicPr>
          <p:cNvPr id="8" name="Picture 7"/>
          <p:cNvPicPr/>
          <p:nvPr/>
        </p:nvPicPr>
        <p:blipFill>
          <a:blip r:embed="rId4" cstate="print"/>
          <a:stretch>
            <a:fillRect/>
          </a:stretch>
        </p:blipFill>
        <p:spPr>
          <a:xfrm>
            <a:off x="3141503" y="4876800"/>
            <a:ext cx="1278097" cy="1752600"/>
          </a:xfrm>
          <a:prstGeom prst="rect">
            <a:avLst/>
          </a:prstGeom>
        </p:spPr>
      </p:pic>
      <p:sp>
        <p:nvSpPr>
          <p:cNvPr id="9" name="TextBox 8"/>
          <p:cNvSpPr txBox="1"/>
          <p:nvPr/>
        </p:nvSpPr>
        <p:spPr>
          <a:xfrm>
            <a:off x="2831356" y="4431268"/>
            <a:ext cx="1816844" cy="307777"/>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400" smtClean="0"/>
              <a:t>background-size:cover</a:t>
            </a:r>
            <a:endParaRPr lang="en-US" sz="1400"/>
          </a:p>
        </p:txBody>
      </p:sp>
      <p:pic>
        <p:nvPicPr>
          <p:cNvPr id="10" name="Picture 9"/>
          <p:cNvPicPr/>
          <p:nvPr/>
        </p:nvPicPr>
        <p:blipFill>
          <a:blip r:embed="rId5" cstate="print"/>
          <a:stretch>
            <a:fillRect/>
          </a:stretch>
        </p:blipFill>
        <p:spPr>
          <a:xfrm>
            <a:off x="5562600" y="4876800"/>
            <a:ext cx="1347537" cy="1828800"/>
          </a:xfrm>
          <a:prstGeom prst="rect">
            <a:avLst/>
          </a:prstGeom>
        </p:spPr>
      </p:pic>
      <p:sp>
        <p:nvSpPr>
          <p:cNvPr id="11" name="TextBox 10"/>
          <p:cNvSpPr txBox="1"/>
          <p:nvPr/>
        </p:nvSpPr>
        <p:spPr>
          <a:xfrm>
            <a:off x="4876800" y="4419600"/>
            <a:ext cx="3535583" cy="307777"/>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400" smtClean="0"/>
              <a:t>background-size:cover  + background-position</a:t>
            </a:r>
            <a:endParaRPr lang="en-US" sz="140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smtClean="0"/>
              <a:t>By setting the </a:t>
            </a:r>
            <a:r>
              <a:rPr lang="en-US" sz="1400" b="1" smtClean="0"/>
              <a:t>background-size to cover</a:t>
            </a:r>
            <a:r>
              <a:rPr lang="en-US" sz="1400" smtClean="0"/>
              <a:t>, we make sure that the image is always contained inside the container it resides in, but it crops off the image outside the width it can show.</a:t>
            </a:r>
          </a:p>
          <a:p>
            <a:r>
              <a:rPr lang="en-US" sz="1400" smtClean="0"/>
              <a:t>By setting the </a:t>
            </a:r>
            <a:r>
              <a:rPr lang="en-US" sz="1400" b="1" smtClean="0"/>
              <a:t>background-position </a:t>
            </a:r>
            <a:r>
              <a:rPr lang="en-US" sz="1400" smtClean="0"/>
              <a:t>along with the </a:t>
            </a:r>
            <a:r>
              <a:rPr lang="en-US" sz="1400" b="1" smtClean="0"/>
              <a:t>background-size</a:t>
            </a:r>
            <a:r>
              <a:rPr lang="en-US" sz="1400" smtClean="0"/>
              <a:t>,</a:t>
            </a:r>
          </a:p>
          <a:p>
            <a:endParaRPr lang="en-US" sz="1400" smtClean="0"/>
          </a:p>
          <a:p>
            <a:r>
              <a:rPr lang="en-US" sz="1400" smtClean="0"/>
              <a:t>We are able to display only relevant portions of the image  and crop off the rest.</a:t>
            </a:r>
          </a:p>
          <a:p>
            <a:r>
              <a:rPr lang="en-US" sz="1400" smtClean="0"/>
              <a:t>Applying the values “</a:t>
            </a:r>
            <a:r>
              <a:rPr lang="en-US" sz="1400" b="1" smtClean="0"/>
              <a:t>center center</a:t>
            </a:r>
            <a:r>
              <a:rPr lang="en-US" sz="1400" smtClean="0"/>
              <a:t>” to background-position will always  keep the image in center and crop of from either sides as the layout shrinks.</a:t>
            </a:r>
          </a:p>
          <a:p>
            <a:endParaRPr lang="en-US" sz="1400" smtClean="0"/>
          </a:p>
          <a:p>
            <a:r>
              <a:rPr lang="en-US" sz="1400" b="1" smtClean="0"/>
              <a:t>OVERFLOW PROPERTY &amp; FLEXIBLE LAYOUTS</a:t>
            </a:r>
          </a:p>
          <a:p>
            <a:endParaRPr lang="en-US" sz="1400" b="1" smtClean="0"/>
          </a:p>
          <a:p>
            <a:endParaRPr lang="en-US" sz="1400" b="1" smtClean="0"/>
          </a:p>
        </p:txBody>
      </p:sp>
      <p:sp>
        <p:nvSpPr>
          <p:cNvPr id="3" name="Title 2"/>
          <p:cNvSpPr>
            <a:spLocks noGrp="1"/>
          </p:cNvSpPr>
          <p:nvPr>
            <p:ph type="title"/>
          </p:nvPr>
        </p:nvSpPr>
        <p:spPr/>
        <p:txBody>
          <a:bodyPr/>
          <a:lstStyle/>
          <a:p>
            <a:r>
              <a:rPr lang="en-US" smtClean="0"/>
              <a:t>background-size options</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22</a:t>
            </a:fld>
            <a:endParaRPr lang="en-US" dirty="0"/>
          </a:p>
        </p:txBody>
      </p:sp>
      <p:pic>
        <p:nvPicPr>
          <p:cNvPr id="12290" name="Picture 2"/>
          <p:cNvPicPr>
            <a:picLocks noChangeAspect="1" noChangeArrowheads="1"/>
          </p:cNvPicPr>
          <p:nvPr/>
        </p:nvPicPr>
        <p:blipFill>
          <a:blip r:embed="rId2" cstate="print"/>
          <a:srcRect/>
          <a:stretch>
            <a:fillRect/>
          </a:stretch>
        </p:blipFill>
        <p:spPr bwMode="auto">
          <a:xfrm>
            <a:off x="609600" y="2438400"/>
            <a:ext cx="2466975" cy="200025"/>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457200" y="3962400"/>
            <a:ext cx="3238500" cy="571500"/>
          </a:xfrm>
          <a:prstGeom prst="rect">
            <a:avLst/>
          </a:prstGeom>
          <a:noFill/>
          <a:ln w="9525">
            <a:noFill/>
            <a:miter lim="800000"/>
            <a:headEnd/>
            <a:tailEnd/>
          </a:ln>
        </p:spPr>
      </p:pic>
      <p:pic>
        <p:nvPicPr>
          <p:cNvPr id="12292" name="Picture 4"/>
          <p:cNvPicPr>
            <a:picLocks noChangeAspect="1" noChangeArrowheads="1"/>
          </p:cNvPicPr>
          <p:nvPr/>
        </p:nvPicPr>
        <p:blipFill>
          <a:blip r:embed="rId4" cstate="print"/>
          <a:srcRect/>
          <a:stretch>
            <a:fillRect/>
          </a:stretch>
        </p:blipFill>
        <p:spPr bwMode="auto">
          <a:xfrm>
            <a:off x="457200" y="4572000"/>
            <a:ext cx="1733550" cy="762000"/>
          </a:xfrm>
          <a:prstGeom prst="rect">
            <a:avLst/>
          </a:prstGeom>
          <a:noFill/>
          <a:ln w="9525">
            <a:noFill/>
            <a:miter lim="800000"/>
            <a:headEnd/>
            <a:tailEnd/>
          </a:ln>
        </p:spPr>
      </p:pic>
      <p:pic>
        <p:nvPicPr>
          <p:cNvPr id="12294" name="Picture 6"/>
          <p:cNvPicPr>
            <a:picLocks noChangeAspect="1" noChangeArrowheads="1"/>
          </p:cNvPicPr>
          <p:nvPr/>
        </p:nvPicPr>
        <p:blipFill>
          <a:blip r:embed="rId5" cstate="print"/>
          <a:srcRect/>
          <a:stretch>
            <a:fillRect/>
          </a:stretch>
        </p:blipFill>
        <p:spPr bwMode="auto">
          <a:xfrm>
            <a:off x="457201" y="5324476"/>
            <a:ext cx="4495800" cy="928748"/>
          </a:xfrm>
          <a:prstGeom prst="rect">
            <a:avLst/>
          </a:prstGeom>
          <a:noFill/>
          <a:ln w="9525">
            <a:noFill/>
            <a:miter lim="800000"/>
            <a:headEnd/>
            <a:tailEnd/>
          </a:ln>
        </p:spPr>
      </p:pic>
      <p:pic>
        <p:nvPicPr>
          <p:cNvPr id="12295" name="Picture 7"/>
          <p:cNvPicPr>
            <a:picLocks noChangeAspect="1" noChangeArrowheads="1"/>
          </p:cNvPicPr>
          <p:nvPr/>
        </p:nvPicPr>
        <p:blipFill>
          <a:blip r:embed="rId6" cstate="print"/>
          <a:srcRect/>
          <a:stretch>
            <a:fillRect/>
          </a:stretch>
        </p:blipFill>
        <p:spPr bwMode="auto">
          <a:xfrm>
            <a:off x="4724400" y="3886200"/>
            <a:ext cx="3505200" cy="2018620"/>
          </a:xfrm>
          <a:prstGeom prst="rect">
            <a:avLst/>
          </a:prstGeom>
          <a:noFill/>
          <a:ln w="9525">
            <a:noFill/>
            <a:miter lim="800000"/>
            <a:headEnd/>
            <a:tailEnd/>
          </a:ln>
        </p:spPr>
      </p:pic>
      <p:cxnSp>
        <p:nvCxnSpPr>
          <p:cNvPr id="12" name="Straight Arrow Connector 11"/>
          <p:cNvCxnSpPr/>
          <p:nvPr/>
        </p:nvCxnSpPr>
        <p:spPr>
          <a:xfrm flipV="1">
            <a:off x="1447800" y="4876800"/>
            <a:ext cx="32004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12296" name="Picture 8"/>
          <p:cNvPicPr>
            <a:picLocks noChangeAspect="1" noChangeArrowheads="1"/>
          </p:cNvPicPr>
          <p:nvPr/>
        </p:nvPicPr>
        <p:blipFill>
          <a:blip r:embed="rId7" cstate="print"/>
          <a:srcRect/>
          <a:stretch>
            <a:fillRect/>
          </a:stretch>
        </p:blipFill>
        <p:spPr bwMode="auto">
          <a:xfrm>
            <a:off x="4800600" y="3352800"/>
            <a:ext cx="2647950" cy="152400"/>
          </a:xfrm>
          <a:prstGeom prst="rect">
            <a:avLst/>
          </a:prstGeom>
          <a:noFill/>
          <a:ln w="9525">
            <a:noFill/>
            <a:miter lim="800000"/>
            <a:headEnd/>
            <a:tailEnd/>
          </a:ln>
        </p:spPr>
      </p:pic>
      <p:cxnSp>
        <p:nvCxnSpPr>
          <p:cNvPr id="15" name="Straight Arrow Connector 14"/>
          <p:cNvCxnSpPr/>
          <p:nvPr/>
        </p:nvCxnSpPr>
        <p:spPr>
          <a:xfrm>
            <a:off x="6858000" y="3505200"/>
            <a:ext cx="228600" cy="762000"/>
          </a:xfrm>
          <a:prstGeom prst="straightConnector1">
            <a:avLst/>
          </a:prstGeom>
          <a:ln w="85725">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smtClean="0"/>
              <a:t>Both the overflow and max-width: 100% approaches to flexible images are actually pretty robust, and work remarkably well for most kinds of media. But both approaches are ultimately “</a:t>
            </a:r>
            <a:r>
              <a:rPr lang="en-US" sz="1400" b="1" i="1" smtClean="0"/>
              <a:t>content-blind</a:t>
            </a:r>
            <a:r>
              <a:rPr lang="en-US" sz="1400" smtClean="0"/>
              <a:t>.” That is, due to various restrictions and limitations, the actual content is getting blinded. (shrinked/cropped etc )</a:t>
            </a:r>
          </a:p>
          <a:p>
            <a:r>
              <a:rPr lang="en-US" sz="1400" smtClean="0"/>
              <a:t> max-width: 100% scales oversized images down to match the width of their containers, while controlling overflow allows the designer to conceal any image data that might bleed out of its containing element.</a:t>
            </a:r>
          </a:p>
          <a:p>
            <a:endParaRPr lang="en-US" sz="1400" smtClean="0"/>
          </a:p>
          <a:p>
            <a:r>
              <a:rPr lang="en-US" sz="1400" b="1" u="sng" smtClean="0"/>
              <a:t>In case of cropping or content-blinding produces undesirable results:</a:t>
            </a:r>
          </a:p>
          <a:p>
            <a:r>
              <a:rPr lang="en-US" sz="1400" smtClean="0"/>
              <a:t>We can deliver different versions of the same image to different resolution ranges  ( One for desktop, another for smaller mobile devices etc ) along with a server side solution that could serve the appropriate image for that resolution range. </a:t>
            </a:r>
          </a:p>
          <a:p>
            <a:r>
              <a:rPr lang="en-US" sz="1400" smtClean="0"/>
              <a:t>It is also possible to serve images to a limited number of resolutions and then using the techniques we have mentioned before,  eg: using max-width:100%, to smoothy transition to other devices , browsers and resolution ranges on a needy basis.</a:t>
            </a:r>
          </a:p>
          <a:p>
            <a:pPr>
              <a:buNone/>
            </a:pPr>
            <a:r>
              <a:rPr lang="en-US" sz="1400" b="1" u="sng" smtClean="0"/>
              <a:t>Read more:</a:t>
            </a:r>
          </a:p>
          <a:p>
            <a:pPr lvl="1">
              <a:buNone/>
            </a:pPr>
            <a:r>
              <a:rPr lang="en-US" sz="1200" smtClean="0">
                <a:hlinkClick r:id="rId2"/>
              </a:rPr>
              <a:t>http://css-tricks.com/which-responsive-images-solution-should-you-use/</a:t>
            </a:r>
            <a:endParaRPr lang="en-US" sz="1200" smtClean="0"/>
          </a:p>
          <a:p>
            <a:pPr lvl="1">
              <a:buNone/>
            </a:pPr>
            <a:r>
              <a:rPr lang="en-US" sz="1200" smtClean="0">
                <a:hlinkClick r:id="rId3"/>
              </a:rPr>
              <a:t>http://www.smashingmagazine.com/2014/02/03/one-solution-to-responsive-images/</a:t>
            </a:r>
            <a:endParaRPr lang="en-US" sz="1200" smtClean="0"/>
          </a:p>
          <a:p>
            <a:pPr lvl="1">
              <a:buNone/>
            </a:pPr>
            <a:r>
              <a:rPr lang="en-US" sz="1200" smtClean="0">
                <a:hlinkClick r:id="rId4"/>
              </a:rPr>
              <a:t>http://www.hongkiat.com/blog/serving-responsive-images/</a:t>
            </a:r>
            <a:endParaRPr lang="en-US" sz="1200" smtClean="0"/>
          </a:p>
          <a:p>
            <a:pPr lvl="1">
              <a:buNone/>
            </a:pPr>
            <a:r>
              <a:rPr lang="en-US" sz="1200" smtClean="0">
                <a:hlinkClick r:id="rId5"/>
              </a:rPr>
              <a:t>http://responsiveimages.org/</a:t>
            </a:r>
            <a:endParaRPr lang="en-US" sz="1200" smtClean="0"/>
          </a:p>
          <a:p>
            <a:pPr lvl="1">
              <a:buNone/>
            </a:pPr>
            <a:endParaRPr lang="en-US" sz="1200" smtClean="0"/>
          </a:p>
          <a:p>
            <a:pPr>
              <a:buNone/>
            </a:pPr>
            <a:endParaRPr lang="en-US" sz="1400" smtClean="0"/>
          </a:p>
          <a:p>
            <a:pPr>
              <a:buNone/>
            </a:pPr>
            <a:endParaRPr lang="en-US" sz="1400" smtClean="0"/>
          </a:p>
          <a:p>
            <a:endParaRPr lang="en-US" sz="1400" smtClean="0"/>
          </a:p>
          <a:p>
            <a:endParaRPr lang="en-US"/>
          </a:p>
        </p:txBody>
      </p:sp>
      <p:sp>
        <p:nvSpPr>
          <p:cNvPr id="3" name="Title 2"/>
          <p:cNvSpPr>
            <a:spLocks noGrp="1"/>
          </p:cNvSpPr>
          <p:nvPr>
            <p:ph type="title"/>
          </p:nvPr>
        </p:nvSpPr>
        <p:spPr/>
        <p:txBody>
          <a:bodyPr/>
          <a:lstStyle/>
          <a:p>
            <a:r>
              <a:rPr lang="en-US" sz="3200" smtClean="0"/>
              <a:t>SERVER SIDE SOLUTIONS? </a:t>
            </a:r>
            <a:endParaRPr lang="en-US" sz="3200"/>
          </a:p>
        </p:txBody>
      </p:sp>
      <p:sp>
        <p:nvSpPr>
          <p:cNvPr id="4" name="Slide Number Placeholder 3"/>
          <p:cNvSpPr>
            <a:spLocks noGrp="1"/>
          </p:cNvSpPr>
          <p:nvPr>
            <p:ph type="sldNum" sz="quarter" idx="10"/>
          </p:nvPr>
        </p:nvSpPr>
        <p:spPr/>
        <p:txBody>
          <a:bodyPr/>
          <a:lstStyle/>
          <a:p>
            <a:fld id="{47ED8886-DB3B-44F4-9A80-E6A224679F20}" type="slidenum">
              <a:rPr lang="en-US" smtClean="0"/>
              <a:pPr/>
              <a:t>23</a:t>
            </a:fld>
            <a:endParaRPr lang="en-US"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smtClean="0"/>
              <a:t>Media Queries form the 3</a:t>
            </a:r>
            <a:r>
              <a:rPr lang="en-US" sz="2000" baseline="30000" dirty="0" smtClean="0"/>
              <a:t>rd</a:t>
            </a:r>
            <a:r>
              <a:rPr lang="en-US" sz="2000" dirty="0" smtClean="0"/>
              <a:t> pillar of RWD. </a:t>
            </a:r>
          </a:p>
          <a:p>
            <a:pPr>
              <a:buNone/>
            </a:pPr>
            <a:r>
              <a:rPr lang="en-US" sz="1400" dirty="0" smtClean="0"/>
              <a:t>Although the design here, is fluid, and it reduces the whole content based on </a:t>
            </a:r>
          </a:p>
          <a:p>
            <a:pPr>
              <a:buNone/>
            </a:pPr>
            <a:r>
              <a:rPr lang="en-US" sz="1400" dirty="0" smtClean="0"/>
              <a:t>percentage, beyond a point, merely shrinking the content is not what we want. </a:t>
            </a:r>
          </a:p>
          <a:p>
            <a:pPr>
              <a:buNone/>
            </a:pPr>
            <a:r>
              <a:rPr lang="en-US" sz="1400" dirty="0" smtClean="0"/>
              <a:t> The images of the cars on the right, will not be of  much use if we shrink them</a:t>
            </a:r>
          </a:p>
          <a:p>
            <a:pPr>
              <a:buNone/>
            </a:pPr>
            <a:r>
              <a:rPr lang="en-US" sz="1400" dirty="0" smtClean="0"/>
              <a:t> beyond a certain size. </a:t>
            </a:r>
          </a:p>
          <a:p>
            <a:pPr>
              <a:buNone/>
            </a:pPr>
            <a:endParaRPr lang="en-US" sz="1400" dirty="0" smtClean="0"/>
          </a:p>
          <a:p>
            <a:pPr>
              <a:buNone/>
            </a:pPr>
            <a:r>
              <a:rPr lang="en-US" sz="1400" dirty="0" smtClean="0"/>
              <a:t>What we actually want is the </a:t>
            </a:r>
            <a:r>
              <a:rPr lang="en-US" sz="1400" b="1" i="1" dirty="0" smtClean="0"/>
              <a:t>layout to reshape </a:t>
            </a:r>
            <a:r>
              <a:rPr lang="en-US" sz="1400" dirty="0" smtClean="0"/>
              <a:t>so as to provide the existing </a:t>
            </a:r>
          </a:p>
          <a:p>
            <a:pPr>
              <a:buNone/>
            </a:pPr>
            <a:r>
              <a:rPr lang="en-US" sz="1400" dirty="0" smtClean="0"/>
              <a:t>design in a  more efficient way to create a much better User Experience. We</a:t>
            </a:r>
          </a:p>
          <a:p>
            <a:pPr>
              <a:buNone/>
            </a:pPr>
            <a:r>
              <a:rPr lang="en-US" sz="1400" dirty="0" smtClean="0"/>
              <a:t>Just don’t need a reduced , </a:t>
            </a:r>
            <a:r>
              <a:rPr lang="en-US" sz="1400" dirty="0" err="1" smtClean="0"/>
              <a:t>shrinked</a:t>
            </a:r>
            <a:r>
              <a:rPr lang="en-US" sz="1400" dirty="0" smtClean="0"/>
              <a:t> version of what we had in desktop, stripped</a:t>
            </a:r>
          </a:p>
          <a:p>
            <a:pPr>
              <a:buNone/>
            </a:pPr>
            <a:r>
              <a:rPr lang="en-US" sz="1400" dirty="0" smtClean="0"/>
              <a:t>of pixels and re-designed using percent. </a:t>
            </a:r>
          </a:p>
          <a:p>
            <a:pPr>
              <a:buNone/>
            </a:pPr>
            <a:endParaRPr lang="en-US" sz="1400" dirty="0" smtClean="0"/>
          </a:p>
          <a:p>
            <a:pPr>
              <a:buNone/>
            </a:pPr>
            <a:r>
              <a:rPr lang="en-US" sz="1400" dirty="0" smtClean="0"/>
              <a:t>May it be a fixed design, or a fluid design, none of these will scale well beyond the </a:t>
            </a:r>
          </a:p>
          <a:p>
            <a:pPr>
              <a:buNone/>
            </a:pPr>
            <a:r>
              <a:rPr lang="en-US" sz="1400" dirty="0" smtClean="0"/>
              <a:t>Context for which it was originally designed.  We need our design to adapt to the changes in screen resolution</a:t>
            </a:r>
          </a:p>
          <a:p>
            <a:pPr>
              <a:buNone/>
            </a:pPr>
            <a:r>
              <a:rPr lang="en-US" sz="1400" dirty="0" smtClean="0"/>
              <a:t>And viewport dimensions. The page should optimize itself for various browsers and devices which accesses them. </a:t>
            </a:r>
          </a:p>
          <a:p>
            <a:pPr>
              <a:buNone/>
            </a:pPr>
            <a:r>
              <a:rPr lang="en-US" sz="1400" dirty="0" smtClean="0"/>
              <a:t>That is, “</a:t>
            </a:r>
            <a:r>
              <a:rPr lang="en-US" sz="1400" b="1" i="1" dirty="0" smtClean="0"/>
              <a:t>the page should respond</a:t>
            </a:r>
            <a:r>
              <a:rPr lang="en-US" sz="1400" dirty="0" smtClean="0"/>
              <a:t>”</a:t>
            </a:r>
            <a:endParaRPr lang="en-US" sz="1400" dirty="0"/>
          </a:p>
        </p:txBody>
      </p:sp>
      <p:sp>
        <p:nvSpPr>
          <p:cNvPr id="3" name="Title 2"/>
          <p:cNvSpPr>
            <a:spLocks noGrp="1"/>
          </p:cNvSpPr>
          <p:nvPr>
            <p:ph type="title"/>
          </p:nvPr>
        </p:nvSpPr>
        <p:spPr/>
        <p:txBody>
          <a:bodyPr/>
          <a:lstStyle/>
          <a:p>
            <a:r>
              <a:rPr lang="en-US" smtClean="0"/>
              <a:t>MEDIA QUERIES</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24</a:t>
            </a:fld>
            <a:endParaRPr lang="en-US" dirty="0"/>
          </a:p>
        </p:txBody>
      </p:sp>
      <p:pic>
        <p:nvPicPr>
          <p:cNvPr id="5" name="Picture 4"/>
          <p:cNvPicPr/>
          <p:nvPr/>
        </p:nvPicPr>
        <p:blipFill>
          <a:blip r:embed="rId2" cstate="print"/>
          <a:stretch>
            <a:fillRect/>
          </a:stretch>
        </p:blipFill>
        <p:spPr>
          <a:xfrm>
            <a:off x="6172200" y="1905000"/>
            <a:ext cx="2531793" cy="2705100"/>
          </a:xfrm>
          <a:prstGeom prst="rect">
            <a:avLst/>
          </a:prstGeom>
        </p:spPr>
      </p:pic>
      <p:cxnSp>
        <p:nvCxnSpPr>
          <p:cNvPr id="7" name="Straight Arrow Connector 6"/>
          <p:cNvCxnSpPr/>
          <p:nvPr/>
        </p:nvCxnSpPr>
        <p:spPr>
          <a:xfrm>
            <a:off x="5181600" y="2743200"/>
            <a:ext cx="2667000" cy="381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5181600" y="2743200"/>
            <a:ext cx="2667000"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a:off x="5181600" y="2743200"/>
            <a:ext cx="2590800" cy="14478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smtClean="0"/>
              <a:t>Media queries were part of CSS2 itself, but the recognized medias were limited. </a:t>
            </a:r>
          </a:p>
          <a:p>
            <a:r>
              <a:rPr lang="en-US" sz="1400" smtClean="0"/>
              <a:t>The recognized media types are: </a:t>
            </a:r>
            <a:r>
              <a:rPr lang="en-US" sz="1400" b="1" i="1" smtClean="0"/>
              <a:t>all, braille, embossed, handheld, print, projection, screen, speech, tty, and tv.</a:t>
            </a:r>
          </a:p>
          <a:p>
            <a:r>
              <a:rPr lang="en-US" sz="1400" smtClean="0"/>
              <a:t>The aim was that, these media types will help us design for each type of browser or device by conditional loading of CSS .  “all” is the superset of everything. A screen based device ignores print media type, and vice-versa.</a:t>
            </a:r>
          </a:p>
          <a:p>
            <a:endParaRPr lang="en-US" sz="1400" smtClean="0"/>
          </a:p>
          <a:p>
            <a:endParaRPr lang="en-US" sz="1400" smtClean="0"/>
          </a:p>
          <a:p>
            <a:endParaRPr lang="en-US" sz="1400" smtClean="0"/>
          </a:p>
          <a:p>
            <a:r>
              <a:rPr lang="en-US" sz="1400" b="1" smtClean="0"/>
              <a:t>Or using them inside stylesheets:</a:t>
            </a:r>
          </a:p>
          <a:p>
            <a:pPr>
              <a:buNone/>
            </a:pPr>
            <a:r>
              <a:rPr lang="en-US" sz="1400" smtClean="0"/>
              <a:t>Upon loading the page, the browser would then render only the CSS pertaining to </a:t>
            </a:r>
          </a:p>
          <a:p>
            <a:pPr>
              <a:buNone/>
            </a:pPr>
            <a:r>
              <a:rPr lang="en-US" sz="1400" smtClean="0"/>
              <a:t>its particular media type. </a:t>
            </a:r>
          </a:p>
          <a:p>
            <a:pPr>
              <a:buNone/>
            </a:pPr>
            <a:endParaRPr lang="en-US" sz="1400" smtClean="0"/>
          </a:p>
          <a:p>
            <a:pPr>
              <a:buNone/>
            </a:pPr>
            <a:r>
              <a:rPr lang="en-US" sz="1400" smtClean="0"/>
              <a:t>As per the specification, we could target the small screen browsers using the “handheld”</a:t>
            </a:r>
          </a:p>
          <a:p>
            <a:pPr>
              <a:buNone/>
            </a:pPr>
            <a:r>
              <a:rPr lang="en-US" sz="1400" smtClean="0"/>
              <a:t>media type.</a:t>
            </a:r>
          </a:p>
          <a:p>
            <a:pPr>
              <a:buNone/>
            </a:pPr>
            <a:endParaRPr lang="en-US" sz="1400" smtClean="0"/>
          </a:p>
          <a:p>
            <a:pPr>
              <a:buNone/>
            </a:pPr>
            <a:endParaRPr lang="en-US" sz="1400" smtClean="0"/>
          </a:p>
          <a:p>
            <a:pPr>
              <a:buNone/>
            </a:pPr>
            <a:r>
              <a:rPr lang="en-US" sz="1400" smtClean="0"/>
              <a:t>By the time, small screen browsers finally came to the market, there was not a lot of “handheld” CSS files available as</a:t>
            </a:r>
          </a:p>
          <a:p>
            <a:pPr>
              <a:buNone/>
            </a:pPr>
            <a:r>
              <a:rPr lang="en-US" sz="1400" smtClean="0"/>
              <a:t>The browser makers decided to read “screen” based stylesheets. </a:t>
            </a:r>
          </a:p>
          <a:p>
            <a:pPr>
              <a:buNone/>
            </a:pPr>
            <a:endParaRPr lang="en-US" sz="1400"/>
          </a:p>
        </p:txBody>
      </p:sp>
      <p:sp>
        <p:nvSpPr>
          <p:cNvPr id="3" name="Title 2"/>
          <p:cNvSpPr>
            <a:spLocks noGrp="1"/>
          </p:cNvSpPr>
          <p:nvPr>
            <p:ph type="title"/>
          </p:nvPr>
        </p:nvSpPr>
        <p:spPr/>
        <p:txBody>
          <a:bodyPr/>
          <a:lstStyle/>
          <a:p>
            <a:r>
              <a:rPr lang="en-US" smtClean="0"/>
              <a:t>CSS2 Media Queries</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25</a:t>
            </a:fld>
            <a:endParaRPr lang="en-US" dirty="0"/>
          </a:p>
        </p:txBody>
      </p:sp>
      <p:pic>
        <p:nvPicPr>
          <p:cNvPr id="13314" name="Picture 2"/>
          <p:cNvPicPr>
            <a:picLocks noChangeAspect="1" noChangeArrowheads="1"/>
          </p:cNvPicPr>
          <p:nvPr/>
        </p:nvPicPr>
        <p:blipFill>
          <a:blip r:embed="rId2" cstate="print"/>
          <a:srcRect/>
          <a:stretch>
            <a:fillRect/>
          </a:stretch>
        </p:blipFill>
        <p:spPr bwMode="auto">
          <a:xfrm>
            <a:off x="685800" y="2743200"/>
            <a:ext cx="4343400" cy="514350"/>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7162800" y="2743200"/>
            <a:ext cx="1676400" cy="1676400"/>
          </a:xfrm>
          <a:prstGeom prst="rect">
            <a:avLst/>
          </a:prstGeom>
          <a:noFill/>
          <a:ln w="9525">
            <a:noFill/>
            <a:miter lim="800000"/>
            <a:headEnd/>
            <a:tailEnd/>
          </a:ln>
        </p:spPr>
      </p:pic>
      <p:cxnSp>
        <p:nvCxnSpPr>
          <p:cNvPr id="8" name="Straight Arrow Connector 7"/>
          <p:cNvCxnSpPr/>
          <p:nvPr/>
        </p:nvCxnSpPr>
        <p:spPr>
          <a:xfrm flipV="1">
            <a:off x="3124200" y="3124200"/>
            <a:ext cx="3962400" cy="381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13316" name="Picture 4"/>
          <p:cNvPicPr>
            <a:picLocks noChangeAspect="1" noChangeArrowheads="1"/>
          </p:cNvPicPr>
          <p:nvPr/>
        </p:nvPicPr>
        <p:blipFill>
          <a:blip r:embed="rId4" cstate="print"/>
          <a:srcRect/>
          <a:stretch>
            <a:fillRect/>
          </a:stretch>
        </p:blipFill>
        <p:spPr bwMode="auto">
          <a:xfrm>
            <a:off x="304800" y="5029200"/>
            <a:ext cx="4429125" cy="152400"/>
          </a:xfrm>
          <a:prstGeom prst="rect">
            <a:avLst/>
          </a:prstGeom>
          <a:noFill/>
          <a:ln w="9525">
            <a:noFill/>
            <a:miter lim="800000"/>
            <a:headEnd/>
            <a:tailEnd/>
          </a:ln>
        </p:spPr>
      </p:pic>
      <p:pic>
        <p:nvPicPr>
          <p:cNvPr id="13317" name="Picture 5"/>
          <p:cNvPicPr>
            <a:picLocks noChangeAspect="1" noChangeArrowheads="1"/>
          </p:cNvPicPr>
          <p:nvPr/>
        </p:nvPicPr>
        <p:blipFill>
          <a:blip r:embed="rId5" cstate="print"/>
          <a:srcRect/>
          <a:stretch>
            <a:fillRect/>
          </a:stretch>
        </p:blipFill>
        <p:spPr bwMode="auto">
          <a:xfrm>
            <a:off x="304800" y="6019800"/>
            <a:ext cx="4352925" cy="1428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600" smtClean="0"/>
              <a:t>CSS3 media queries:</a:t>
            </a:r>
          </a:p>
          <a:p>
            <a:r>
              <a:rPr lang="en-US" sz="1600" smtClean="0"/>
              <a:t>With CSS3 media queries , it could identify not only the media type, but also the physical characteristics of the device/ browsers that renders the content. </a:t>
            </a:r>
          </a:p>
          <a:p>
            <a:endParaRPr lang="en-US" sz="1600" smtClean="0"/>
          </a:p>
          <a:p>
            <a:endParaRPr lang="en-US" sz="1600" smtClean="0"/>
          </a:p>
          <a:p>
            <a:endParaRPr lang="en-US" sz="1600" smtClean="0"/>
          </a:p>
          <a:p>
            <a:endParaRPr lang="en-US" sz="1600" smtClean="0"/>
          </a:p>
          <a:p>
            <a:r>
              <a:rPr lang="en-US" sz="1600" smtClean="0"/>
              <a:t>Every query had two components , A </a:t>
            </a:r>
            <a:r>
              <a:rPr lang="en-US" sz="1600" b="1" smtClean="0"/>
              <a:t>media type </a:t>
            </a:r>
            <a:r>
              <a:rPr lang="en-US" sz="1600" smtClean="0"/>
              <a:t>and a </a:t>
            </a:r>
            <a:r>
              <a:rPr lang="en-US" sz="1600" b="1" smtClean="0"/>
              <a:t>query</a:t>
            </a:r>
            <a:r>
              <a:rPr lang="en-US" sz="1600" smtClean="0"/>
              <a:t>  (name of the feature : value )</a:t>
            </a:r>
          </a:p>
          <a:p>
            <a:r>
              <a:rPr lang="en-US" sz="1400" smtClean="0"/>
              <a:t>If the browser meets both of those criteria, then the styles enclosed within the query are rendered. If not, the browser disregards the styles and continues. We can put queries directly inside the stylesheets as shown above.</a:t>
            </a:r>
          </a:p>
          <a:p>
            <a:endParaRPr lang="en-US" sz="1400" smtClean="0"/>
          </a:p>
          <a:p>
            <a:r>
              <a:rPr lang="en-US" sz="1400" b="1" u="sng" smtClean="0"/>
              <a:t>We can also place queries on link elements by inserting them into media attributes:</a:t>
            </a:r>
          </a:p>
          <a:p>
            <a:endParaRPr lang="en-US" sz="1400" smtClean="0"/>
          </a:p>
          <a:p>
            <a:endParaRPr lang="en-US" sz="1600" smtClean="0"/>
          </a:p>
          <a:p>
            <a:r>
              <a:rPr lang="en-US" sz="1400" b="1" u="sng" smtClean="0"/>
              <a:t>Or we can attach them to @import statements</a:t>
            </a:r>
            <a:endParaRPr lang="en-US" sz="1400" b="1" u="sng"/>
          </a:p>
        </p:txBody>
      </p:sp>
      <p:sp>
        <p:nvSpPr>
          <p:cNvPr id="3" name="Title 2"/>
          <p:cNvSpPr>
            <a:spLocks noGrp="1"/>
          </p:cNvSpPr>
          <p:nvPr>
            <p:ph type="title"/>
          </p:nvPr>
        </p:nvSpPr>
        <p:spPr/>
        <p:txBody>
          <a:bodyPr/>
          <a:lstStyle/>
          <a:p>
            <a:r>
              <a:rPr lang="en-US" sz="1800" smtClean="0"/>
              <a:t>MEDIA TYPES WERE NOT ENOUGH TO UNIQUELY DISTINGUISH DEVICES OR ITS RESOLUTIONS </a:t>
            </a:r>
            <a:endParaRPr lang="en-US" sz="1800"/>
          </a:p>
        </p:txBody>
      </p:sp>
      <p:sp>
        <p:nvSpPr>
          <p:cNvPr id="4" name="Slide Number Placeholder 3"/>
          <p:cNvSpPr>
            <a:spLocks noGrp="1"/>
          </p:cNvSpPr>
          <p:nvPr>
            <p:ph type="sldNum" sz="quarter" idx="10"/>
          </p:nvPr>
        </p:nvSpPr>
        <p:spPr/>
        <p:txBody>
          <a:bodyPr/>
          <a:lstStyle/>
          <a:p>
            <a:fld id="{47ED8886-DB3B-44F4-9A80-E6A224679F20}" type="slidenum">
              <a:rPr lang="en-US" smtClean="0"/>
              <a:pPr/>
              <a:t>26</a:t>
            </a:fld>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609600" y="2590800"/>
            <a:ext cx="3086100" cy="866775"/>
          </a:xfrm>
          <a:prstGeom prst="rect">
            <a:avLst/>
          </a:prstGeom>
          <a:noFill/>
          <a:ln w="9525">
            <a:noFill/>
            <a:miter lim="800000"/>
            <a:headEnd/>
            <a:tailEnd/>
          </a:ln>
        </p:spPr>
      </p:pic>
      <p:cxnSp>
        <p:nvCxnSpPr>
          <p:cNvPr id="7" name="Straight Arrow Connector 6"/>
          <p:cNvCxnSpPr/>
          <p:nvPr/>
        </p:nvCxnSpPr>
        <p:spPr>
          <a:xfrm flipH="1" flipV="1">
            <a:off x="1676400" y="2819400"/>
            <a:ext cx="2362200" cy="762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0" name="Straight Arrow Connector 9"/>
          <p:cNvCxnSpPr/>
          <p:nvPr/>
        </p:nvCxnSpPr>
        <p:spPr>
          <a:xfrm flipH="1" flipV="1">
            <a:off x="3429000" y="2819400"/>
            <a:ext cx="1905000" cy="8382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14339" name="Picture 3"/>
          <p:cNvPicPr>
            <a:picLocks noChangeAspect="1" noChangeArrowheads="1"/>
          </p:cNvPicPr>
          <p:nvPr/>
        </p:nvPicPr>
        <p:blipFill>
          <a:blip r:embed="rId3" cstate="print"/>
          <a:srcRect/>
          <a:stretch>
            <a:fillRect/>
          </a:stretch>
        </p:blipFill>
        <p:spPr bwMode="auto">
          <a:xfrm>
            <a:off x="609600" y="4953000"/>
            <a:ext cx="5981700" cy="352425"/>
          </a:xfrm>
          <a:prstGeom prst="rect">
            <a:avLst/>
          </a:prstGeom>
          <a:noFill/>
          <a:ln w="9525">
            <a:noFill/>
            <a:miter lim="800000"/>
            <a:headEnd/>
            <a:tailEnd/>
          </a:ln>
        </p:spPr>
      </p:pic>
      <p:pic>
        <p:nvPicPr>
          <p:cNvPr id="14340" name="Picture 4"/>
          <p:cNvPicPr>
            <a:picLocks noChangeAspect="1" noChangeArrowheads="1"/>
          </p:cNvPicPr>
          <p:nvPr/>
        </p:nvPicPr>
        <p:blipFill>
          <a:blip r:embed="rId4" cstate="print"/>
          <a:srcRect/>
          <a:stretch>
            <a:fillRect/>
          </a:stretch>
        </p:blipFill>
        <p:spPr bwMode="auto">
          <a:xfrm>
            <a:off x="609600" y="5791200"/>
            <a:ext cx="4333875" cy="2190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smtClean="0"/>
              <a:t>the @media approach is preferrable since it keeps your code consolidated in a single file, while reducing the number of extraneous requests the browser has to make to your server</a:t>
            </a:r>
            <a:r>
              <a:rPr lang="en-US" smtClean="0"/>
              <a:t>.</a:t>
            </a:r>
          </a:p>
          <a:p>
            <a:r>
              <a:rPr lang="en-US" sz="1400" b="1" smtClean="0"/>
              <a:t>Every device has a display area and a rendering surface</a:t>
            </a:r>
            <a:r>
              <a:rPr lang="en-US" smtClean="0"/>
              <a:t>.</a:t>
            </a:r>
          </a:p>
          <a:p>
            <a:r>
              <a:rPr lang="en-US" sz="1400" smtClean="0"/>
              <a:t>On a laptop, the </a:t>
            </a:r>
            <a:r>
              <a:rPr lang="en-US" sz="1400" b="1" i="1" smtClean="0"/>
              <a:t>display area </a:t>
            </a:r>
            <a:r>
              <a:rPr lang="en-US" sz="1400" smtClean="0"/>
              <a:t>will be our </a:t>
            </a:r>
            <a:r>
              <a:rPr lang="en-US" sz="1400" b="1" smtClean="0">
                <a:solidFill>
                  <a:srgbClr val="A44687"/>
                </a:solidFill>
              </a:rPr>
              <a:t>browser</a:t>
            </a:r>
            <a:r>
              <a:rPr lang="en-US" sz="1400" smtClean="0"/>
              <a:t> and the </a:t>
            </a:r>
            <a:r>
              <a:rPr lang="en-US" sz="1400" b="1" i="1" smtClean="0"/>
              <a:t>rendering surface </a:t>
            </a:r>
            <a:r>
              <a:rPr lang="en-US" sz="1400" smtClean="0"/>
              <a:t>can be our </a:t>
            </a:r>
            <a:r>
              <a:rPr lang="en-US" sz="1400" b="1" smtClean="0">
                <a:solidFill>
                  <a:srgbClr val="A44687"/>
                </a:solidFill>
              </a:rPr>
              <a:t>screen</a:t>
            </a:r>
            <a:r>
              <a:rPr lang="en-US" sz="1400" smtClean="0"/>
              <a:t>.</a:t>
            </a:r>
          </a:p>
          <a:p>
            <a:r>
              <a:rPr lang="en-US" sz="1400" b="1" u="sng" smtClean="0"/>
              <a:t>MEDIA QUERY PROPERTIES:</a:t>
            </a:r>
          </a:p>
          <a:p>
            <a:endParaRPr lang="en-US" sz="1400"/>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27</a:t>
            </a:fld>
            <a:endParaRPr lang="en-US" dirty="0"/>
          </a:p>
        </p:txBody>
      </p:sp>
      <p:pic>
        <p:nvPicPr>
          <p:cNvPr id="15362" name="Picture 2"/>
          <p:cNvPicPr>
            <a:picLocks noChangeAspect="1" noChangeArrowheads="1"/>
          </p:cNvPicPr>
          <p:nvPr/>
        </p:nvPicPr>
        <p:blipFill>
          <a:blip r:embed="rId2" cstate="print"/>
          <a:srcRect/>
          <a:stretch>
            <a:fillRect/>
          </a:stretch>
        </p:blipFill>
        <p:spPr bwMode="auto">
          <a:xfrm>
            <a:off x="685801" y="3409950"/>
            <a:ext cx="5334000" cy="30606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smtClean="0"/>
          </a:p>
          <a:p>
            <a:endParaRPr lang="en-US" smtClean="0"/>
          </a:p>
          <a:p>
            <a:endParaRPr lang="en-US" smtClean="0"/>
          </a:p>
          <a:p>
            <a:endParaRPr lang="en-US" smtClean="0"/>
          </a:p>
          <a:p>
            <a:endParaRPr lang="en-US" smtClean="0"/>
          </a:p>
          <a:p>
            <a:endParaRPr lang="en-US" smtClean="0"/>
          </a:p>
          <a:p>
            <a:endParaRPr lang="en-US" smtClean="0"/>
          </a:p>
          <a:p>
            <a:r>
              <a:rPr lang="en-US" sz="1400" smtClean="0"/>
              <a:t>Except orientation, scan and grid, rest can have max-min prefix as needed.</a:t>
            </a:r>
          </a:p>
          <a:p>
            <a:r>
              <a:rPr lang="en-US" sz="1400" smtClean="0"/>
              <a:t>We can also chain media queries to make more complex queries , or to make more specific conditions.</a:t>
            </a:r>
          </a:p>
          <a:p>
            <a:endParaRPr lang="en-US"/>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28</a:t>
            </a:fld>
            <a:endParaRPr lang="en-US" dirty="0"/>
          </a:p>
        </p:txBody>
      </p:sp>
      <p:pic>
        <p:nvPicPr>
          <p:cNvPr id="16386" name="Picture 2"/>
          <p:cNvPicPr>
            <a:picLocks noChangeAspect="1" noChangeArrowheads="1"/>
          </p:cNvPicPr>
          <p:nvPr/>
        </p:nvPicPr>
        <p:blipFill>
          <a:blip r:embed="rId2" cstate="print"/>
          <a:srcRect/>
          <a:stretch>
            <a:fillRect/>
          </a:stretch>
        </p:blipFill>
        <p:spPr bwMode="auto">
          <a:xfrm>
            <a:off x="228600" y="1524001"/>
            <a:ext cx="5029200" cy="3322730"/>
          </a:xfrm>
          <a:prstGeom prst="rect">
            <a:avLst/>
          </a:prstGeom>
          <a:noFill/>
          <a:ln w="9525">
            <a:noFill/>
            <a:miter lim="800000"/>
            <a:headEnd/>
            <a:tailEnd/>
          </a:ln>
        </p:spPr>
      </p:pic>
      <p:pic>
        <p:nvPicPr>
          <p:cNvPr id="16387" name="Picture 3"/>
          <p:cNvPicPr>
            <a:picLocks noChangeAspect="1" noChangeArrowheads="1"/>
          </p:cNvPicPr>
          <p:nvPr/>
        </p:nvPicPr>
        <p:blipFill>
          <a:blip r:embed="rId3" cstate="print"/>
          <a:srcRect/>
          <a:stretch>
            <a:fillRect/>
          </a:stretch>
        </p:blipFill>
        <p:spPr bwMode="auto">
          <a:xfrm>
            <a:off x="609600" y="5486400"/>
            <a:ext cx="5800725" cy="5143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smtClean="0"/>
              <a:t>If we are trying to test our media query on a mobile device, it might produce unexpected results as we wont see the expected media queries applied initially.  It is just that the mobile browser thinks it is a desktop browser .</a:t>
            </a:r>
          </a:p>
          <a:p>
            <a:r>
              <a:rPr lang="en-US" sz="1400" smtClean="0"/>
              <a:t>By default, mobile devices like </a:t>
            </a:r>
            <a:r>
              <a:rPr lang="en-US" sz="1400" b="1" smtClean="0"/>
              <a:t>iPhone</a:t>
            </a:r>
            <a:r>
              <a:rPr lang="en-US" sz="1400" smtClean="0"/>
              <a:t> or Android </a:t>
            </a:r>
            <a:r>
              <a:rPr lang="en-US" sz="1400" b="1" smtClean="0">
                <a:solidFill>
                  <a:srgbClr val="A44687"/>
                </a:solidFill>
              </a:rPr>
              <a:t>zoom out </a:t>
            </a:r>
            <a:r>
              <a:rPr lang="en-US" sz="1400" smtClean="0"/>
              <a:t>on webpages automatically to give the user a more expanded view of the page.</a:t>
            </a:r>
          </a:p>
          <a:p>
            <a:r>
              <a:rPr lang="en-US" sz="1400" smtClean="0"/>
              <a:t>Everything appears smaller, and more pixels are squeesed on to the screen. </a:t>
            </a:r>
          </a:p>
          <a:p>
            <a:r>
              <a:rPr lang="en-US" sz="1400" smtClean="0"/>
              <a:t>On iPhone device, upto </a:t>
            </a:r>
            <a:r>
              <a:rPr lang="en-US" sz="1400" b="1" smtClean="0"/>
              <a:t>980px</a:t>
            </a:r>
            <a:r>
              <a:rPr lang="en-US" sz="1400" smtClean="0"/>
              <a:t> of a webpage are shown, and on android devices, </a:t>
            </a:r>
            <a:r>
              <a:rPr lang="en-US" sz="1400" b="1" smtClean="0"/>
              <a:t>800px.</a:t>
            </a:r>
          </a:p>
          <a:p>
            <a:r>
              <a:rPr lang="en-US" sz="1400" b="1" smtClean="0"/>
              <a:t>The benefit of this was that, the non-mobile optimised webpages appear manageable to smaller screen, and the user need not have to swipe a lot to access various sections of the page.</a:t>
            </a:r>
          </a:p>
          <a:p>
            <a:r>
              <a:rPr lang="en-US" sz="1400" smtClean="0"/>
              <a:t>If  the page is optimised for mobile device via CSS media queries and changing the layout of the webpages accordingly, then the “</a:t>
            </a:r>
            <a:r>
              <a:rPr lang="en-US" sz="1400" b="1" smtClean="0"/>
              <a:t>zoomed out </a:t>
            </a:r>
            <a:r>
              <a:rPr lang="en-US" sz="1400" smtClean="0"/>
              <a:t>“ pages will cause problems on our efforts.</a:t>
            </a:r>
          </a:p>
          <a:p>
            <a:r>
              <a:rPr lang="en-US" sz="1400" smtClean="0"/>
              <a:t>Our CSS media queries will match the dimensions of the zoomed out devices and not its actual dimensions.</a:t>
            </a:r>
          </a:p>
          <a:p>
            <a:r>
              <a:rPr lang="en-US" sz="1400" smtClean="0"/>
              <a:t>(ie, 980px for device-width on iPhone instead of 320px )</a:t>
            </a:r>
          </a:p>
          <a:p>
            <a:r>
              <a:rPr lang="en-US" sz="1400" smtClean="0"/>
              <a:t>So when we optimize the page for mobile devices, the very first step is to define a “</a:t>
            </a:r>
            <a:r>
              <a:rPr lang="en-US" sz="1400" b="1" smtClean="0"/>
              <a:t>meta</a:t>
            </a:r>
            <a:r>
              <a:rPr lang="en-US" sz="1400" smtClean="0"/>
              <a:t>” tag on the page to alter or disable the “zoom” behavior of the mobile browsers.</a:t>
            </a:r>
          </a:p>
          <a:p>
            <a:endParaRPr lang="en-US" sz="1400" smtClean="0"/>
          </a:p>
          <a:p>
            <a:endParaRPr lang="en-US" sz="1400" smtClean="0"/>
          </a:p>
          <a:p>
            <a:r>
              <a:rPr lang="en-US" sz="1400" smtClean="0"/>
              <a:t>The viewport meta tag lets us modify the “virtual viewport” of the mobile device to something different than the default , which is to zoom out on a webpage , so its entire contents are visible on the screen.  Here, we are telling the mobile device to display the page without any zoom. </a:t>
            </a:r>
            <a:endParaRPr lang="en-US" sz="1400"/>
          </a:p>
        </p:txBody>
      </p:sp>
      <p:sp>
        <p:nvSpPr>
          <p:cNvPr id="3" name="Title 2"/>
          <p:cNvSpPr>
            <a:spLocks noGrp="1"/>
          </p:cNvSpPr>
          <p:nvPr>
            <p:ph type="title"/>
          </p:nvPr>
        </p:nvSpPr>
        <p:spPr/>
        <p:txBody>
          <a:bodyPr/>
          <a:lstStyle/>
          <a:p>
            <a:r>
              <a:rPr lang="en-US" sz="2400" smtClean="0"/>
              <a:t>IMPORTANCE OF VIEWPORT META TAG</a:t>
            </a:r>
            <a:endParaRPr lang="en-US" sz="2400"/>
          </a:p>
        </p:txBody>
      </p:sp>
      <p:sp>
        <p:nvSpPr>
          <p:cNvPr id="4" name="Slide Number Placeholder 3"/>
          <p:cNvSpPr>
            <a:spLocks noGrp="1"/>
          </p:cNvSpPr>
          <p:nvPr>
            <p:ph type="sldNum" sz="quarter" idx="10"/>
          </p:nvPr>
        </p:nvSpPr>
        <p:spPr/>
        <p:txBody>
          <a:bodyPr/>
          <a:lstStyle/>
          <a:p>
            <a:fld id="{47ED8886-DB3B-44F4-9A80-E6A224679F20}" type="slidenum">
              <a:rPr lang="en-US" smtClean="0"/>
              <a:pPr/>
              <a:t>29</a:t>
            </a:fld>
            <a:endParaRPr lang="en-US" dirty="0"/>
          </a:p>
        </p:txBody>
      </p:sp>
      <p:pic>
        <p:nvPicPr>
          <p:cNvPr id="17410" name="Picture 2"/>
          <p:cNvPicPr>
            <a:picLocks noChangeAspect="1" noChangeArrowheads="1"/>
          </p:cNvPicPr>
          <p:nvPr/>
        </p:nvPicPr>
        <p:blipFill>
          <a:blip r:embed="rId2" cstate="print"/>
          <a:srcRect/>
          <a:stretch>
            <a:fillRect/>
          </a:stretch>
        </p:blipFill>
        <p:spPr bwMode="auto">
          <a:xfrm>
            <a:off x="609600" y="5105400"/>
            <a:ext cx="4048125" cy="2190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24000" y="0"/>
            <a:ext cx="68580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3600" dirty="0">
                <a:latin typeface="Verdana" pitchFamily="34" charset="0"/>
              </a:rPr>
              <a:t>Icons Used</a:t>
            </a:r>
          </a:p>
        </p:txBody>
      </p:sp>
      <p:sp>
        <p:nvSpPr>
          <p:cNvPr id="12" name="Rectangle 11"/>
          <p:cNvSpPr/>
          <p:nvPr/>
        </p:nvSpPr>
        <p:spPr>
          <a:xfrm>
            <a:off x="2133600" y="1295400"/>
            <a:ext cx="6858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1000" cap="all" dirty="0">
              <a:solidFill>
                <a:schemeClr val="accent2">
                  <a:lumMod val="40000"/>
                  <a:lumOff val="60000"/>
                </a:schemeClr>
              </a:solidFill>
              <a:latin typeface="Arial" pitchFamily="34" charset="0"/>
              <a:cs typeface="Arial" pitchFamily="34" charset="0"/>
            </a:endParaRPr>
          </a:p>
        </p:txBody>
      </p:sp>
      <p:pic>
        <p:nvPicPr>
          <p:cNvPr id="4104" name="Picture 6"/>
          <p:cNvPicPr>
            <a:picLocks noChangeAspect="1" noChangeArrowheads="1"/>
          </p:cNvPicPr>
          <p:nvPr/>
        </p:nvPicPr>
        <p:blipFill>
          <a:blip r:embed="rId2" cstate="print"/>
          <a:srcRect/>
          <a:stretch>
            <a:fillRect/>
          </a:stretch>
        </p:blipFill>
        <p:spPr bwMode="auto">
          <a:xfrm>
            <a:off x="804862" y="1600200"/>
            <a:ext cx="1023938" cy="1023938"/>
          </a:xfrm>
          <a:prstGeom prst="rect">
            <a:avLst/>
          </a:prstGeom>
          <a:noFill/>
          <a:ln w="9525" algn="ctr">
            <a:noFill/>
            <a:miter lim="800000"/>
            <a:headEnd/>
            <a:tailEnd/>
          </a:ln>
        </p:spPr>
      </p:pic>
      <p:sp>
        <p:nvSpPr>
          <p:cNvPr id="9" name="Text Box 7"/>
          <p:cNvSpPr txBox="1">
            <a:spLocks noChangeArrowheads="1"/>
          </p:cNvSpPr>
          <p:nvPr/>
        </p:nvSpPr>
        <p:spPr bwMode="auto">
          <a:xfrm>
            <a:off x="1828800" y="2027238"/>
            <a:ext cx="1600200" cy="336550"/>
          </a:xfrm>
          <a:prstGeom prst="rect">
            <a:avLst/>
          </a:prstGeom>
          <a:noFill/>
          <a:ln w="9525" algn="ctr">
            <a:noFill/>
            <a:miter lim="800000"/>
            <a:headEnd/>
            <a:tailEnd/>
          </a:ln>
        </p:spPr>
        <p:txBody>
          <a:bodyPr>
            <a:spAutoFit/>
          </a:bodyPr>
          <a:lstStyle/>
          <a:p>
            <a:pPr eaLnBrk="0" hangingPunct="0">
              <a:spcBef>
                <a:spcPct val="50000"/>
              </a:spcBef>
              <a:defRPr/>
            </a:pPr>
            <a:r>
              <a:rPr lang="en-US" sz="1600" dirty="0">
                <a:latin typeface="+mn-lt"/>
              </a:rPr>
              <a:t>Questions</a:t>
            </a:r>
          </a:p>
        </p:txBody>
      </p:sp>
      <p:sp>
        <p:nvSpPr>
          <p:cNvPr id="15" name="Text Box 12"/>
          <p:cNvSpPr txBox="1">
            <a:spLocks noChangeArrowheads="1"/>
          </p:cNvSpPr>
          <p:nvPr/>
        </p:nvSpPr>
        <p:spPr bwMode="auto">
          <a:xfrm>
            <a:off x="1806575" y="5620357"/>
            <a:ext cx="1698625" cy="336550"/>
          </a:xfrm>
          <a:prstGeom prst="rect">
            <a:avLst/>
          </a:prstGeom>
          <a:noFill/>
          <a:ln w="9525" algn="ctr">
            <a:noFill/>
            <a:miter lim="800000"/>
            <a:headEnd/>
            <a:tailEnd/>
          </a:ln>
        </p:spPr>
        <p:txBody>
          <a:bodyPr>
            <a:spAutoFit/>
          </a:bodyPr>
          <a:lstStyle/>
          <a:p>
            <a:pPr eaLnBrk="0" hangingPunct="0">
              <a:spcBef>
                <a:spcPct val="50000"/>
              </a:spcBef>
              <a:defRPr/>
            </a:pPr>
            <a:r>
              <a:rPr lang="en-US" sz="1600" dirty="0">
                <a:latin typeface="+mn-lt"/>
              </a:rPr>
              <a:t>Demonstration</a:t>
            </a:r>
          </a:p>
        </p:txBody>
      </p:sp>
      <p:pic>
        <p:nvPicPr>
          <p:cNvPr id="4110" name="Picture 13"/>
          <p:cNvPicPr>
            <a:picLocks noChangeAspect="1" noChangeArrowheads="1"/>
          </p:cNvPicPr>
          <p:nvPr/>
        </p:nvPicPr>
        <p:blipFill>
          <a:blip r:embed="rId3" cstate="print"/>
          <a:srcRect/>
          <a:stretch>
            <a:fillRect/>
          </a:stretch>
        </p:blipFill>
        <p:spPr bwMode="auto">
          <a:xfrm>
            <a:off x="3603625" y="1600200"/>
            <a:ext cx="968375" cy="987425"/>
          </a:xfrm>
          <a:prstGeom prst="rect">
            <a:avLst/>
          </a:prstGeom>
          <a:noFill/>
          <a:ln w="9525" algn="ctr">
            <a:noFill/>
            <a:miter lim="800000"/>
            <a:headEnd/>
            <a:tailEnd/>
          </a:ln>
        </p:spPr>
      </p:pic>
      <p:sp>
        <p:nvSpPr>
          <p:cNvPr id="17" name="Text Box 14"/>
          <p:cNvSpPr txBox="1">
            <a:spLocks noChangeArrowheads="1"/>
          </p:cNvSpPr>
          <p:nvPr/>
        </p:nvSpPr>
        <p:spPr bwMode="auto">
          <a:xfrm>
            <a:off x="7381875" y="1807192"/>
            <a:ext cx="1447800" cy="581025"/>
          </a:xfrm>
          <a:prstGeom prst="rect">
            <a:avLst/>
          </a:prstGeom>
          <a:noFill/>
          <a:ln w="9525" algn="ctr">
            <a:noFill/>
            <a:miter lim="800000"/>
            <a:headEnd/>
            <a:tailEnd/>
          </a:ln>
        </p:spPr>
        <p:txBody>
          <a:bodyPr>
            <a:spAutoFit/>
          </a:bodyPr>
          <a:lstStyle/>
          <a:p>
            <a:pPr eaLnBrk="0" hangingPunct="0">
              <a:spcBef>
                <a:spcPct val="50000"/>
              </a:spcBef>
              <a:defRPr/>
            </a:pPr>
            <a:r>
              <a:rPr lang="en-US" sz="1600" dirty="0">
                <a:latin typeface="+mn-lt"/>
              </a:rPr>
              <a:t>Hands on Exercise</a:t>
            </a:r>
          </a:p>
        </p:txBody>
      </p:sp>
      <p:sp>
        <p:nvSpPr>
          <p:cNvPr id="18" name="Text Box 16"/>
          <p:cNvSpPr txBox="1">
            <a:spLocks noChangeArrowheads="1"/>
          </p:cNvSpPr>
          <p:nvPr/>
        </p:nvSpPr>
        <p:spPr bwMode="auto">
          <a:xfrm>
            <a:off x="1828800" y="3671888"/>
            <a:ext cx="1295400" cy="581025"/>
          </a:xfrm>
          <a:prstGeom prst="rect">
            <a:avLst/>
          </a:prstGeom>
          <a:noFill/>
          <a:ln w="9525" algn="ctr">
            <a:noFill/>
            <a:miter lim="800000"/>
            <a:headEnd/>
            <a:tailEnd/>
          </a:ln>
        </p:spPr>
        <p:txBody>
          <a:bodyPr>
            <a:spAutoFit/>
          </a:bodyPr>
          <a:lstStyle/>
          <a:p>
            <a:pPr eaLnBrk="0" hangingPunct="0">
              <a:spcBef>
                <a:spcPct val="50000"/>
              </a:spcBef>
              <a:defRPr/>
            </a:pPr>
            <a:r>
              <a:rPr lang="en-US" sz="1600" dirty="0">
                <a:latin typeface="+mn-lt"/>
              </a:rPr>
              <a:t>Coding Standards</a:t>
            </a:r>
          </a:p>
        </p:txBody>
      </p:sp>
      <p:pic>
        <p:nvPicPr>
          <p:cNvPr id="4113" name="Picture 17"/>
          <p:cNvPicPr>
            <a:picLocks noChangeAspect="1" noChangeArrowheads="1"/>
          </p:cNvPicPr>
          <p:nvPr/>
        </p:nvPicPr>
        <p:blipFill>
          <a:blip r:embed="rId4" cstate="print"/>
          <a:srcRect/>
          <a:stretch>
            <a:fillRect/>
          </a:stretch>
        </p:blipFill>
        <p:spPr bwMode="auto">
          <a:xfrm>
            <a:off x="911225" y="3231932"/>
            <a:ext cx="841375" cy="1111250"/>
          </a:xfrm>
          <a:prstGeom prst="rect">
            <a:avLst/>
          </a:prstGeom>
          <a:noFill/>
          <a:ln w="9525" algn="ctr">
            <a:noFill/>
            <a:miter lim="800000"/>
            <a:headEnd/>
            <a:tailEnd/>
          </a:ln>
        </p:spPr>
      </p:pic>
      <p:sp>
        <p:nvSpPr>
          <p:cNvPr id="20" name="Text Box 18"/>
          <p:cNvSpPr txBox="1">
            <a:spLocks noChangeArrowheads="1"/>
          </p:cNvSpPr>
          <p:nvPr/>
        </p:nvSpPr>
        <p:spPr bwMode="auto">
          <a:xfrm>
            <a:off x="4572000" y="5448673"/>
            <a:ext cx="1447800" cy="584775"/>
          </a:xfrm>
          <a:prstGeom prst="rect">
            <a:avLst/>
          </a:prstGeom>
          <a:noFill/>
          <a:ln w="9525" algn="ctr">
            <a:noFill/>
            <a:miter lim="800000"/>
            <a:headEnd/>
            <a:tailEnd/>
          </a:ln>
        </p:spPr>
        <p:txBody>
          <a:bodyPr>
            <a:spAutoFit/>
          </a:bodyPr>
          <a:lstStyle/>
          <a:p>
            <a:pPr eaLnBrk="0" hangingPunct="0">
              <a:spcBef>
                <a:spcPct val="50000"/>
              </a:spcBef>
              <a:defRPr/>
            </a:pPr>
            <a:r>
              <a:rPr lang="en-US" sz="1600" dirty="0" smtClean="0"/>
              <a:t>A Welcome Break</a:t>
            </a:r>
            <a:endParaRPr lang="en-US" sz="1600" dirty="0"/>
          </a:p>
        </p:txBody>
      </p:sp>
      <p:sp>
        <p:nvSpPr>
          <p:cNvPr id="21" name="Text Box 19"/>
          <p:cNvSpPr txBox="1">
            <a:spLocks noChangeArrowheads="1"/>
          </p:cNvSpPr>
          <p:nvPr/>
        </p:nvSpPr>
        <p:spPr bwMode="auto">
          <a:xfrm>
            <a:off x="4579938" y="2041217"/>
            <a:ext cx="1066800" cy="336550"/>
          </a:xfrm>
          <a:prstGeom prst="rect">
            <a:avLst/>
          </a:prstGeom>
          <a:noFill/>
          <a:ln w="9525" algn="ctr">
            <a:noFill/>
            <a:miter lim="800000"/>
            <a:headEnd/>
            <a:tailEnd/>
          </a:ln>
        </p:spPr>
        <p:txBody>
          <a:bodyPr>
            <a:spAutoFit/>
          </a:bodyPr>
          <a:lstStyle/>
          <a:p>
            <a:pPr eaLnBrk="0" hangingPunct="0">
              <a:spcBef>
                <a:spcPct val="50000"/>
              </a:spcBef>
              <a:defRPr/>
            </a:pPr>
            <a:r>
              <a:rPr lang="en-US" sz="1600" dirty="0">
                <a:latin typeface="+mn-lt"/>
              </a:rPr>
              <a:t>Tools</a:t>
            </a:r>
          </a:p>
        </p:txBody>
      </p:sp>
      <p:pic>
        <p:nvPicPr>
          <p:cNvPr id="4119" name="Picture 29"/>
          <p:cNvPicPr>
            <a:picLocks noChangeAspect="1" noChangeArrowheads="1"/>
          </p:cNvPicPr>
          <p:nvPr/>
        </p:nvPicPr>
        <p:blipFill>
          <a:blip r:embed="rId5" cstate="print"/>
          <a:srcRect/>
          <a:stretch>
            <a:fillRect/>
          </a:stretch>
        </p:blipFill>
        <p:spPr bwMode="auto">
          <a:xfrm>
            <a:off x="3643312" y="3287712"/>
            <a:ext cx="1004888" cy="1055688"/>
          </a:xfrm>
          <a:prstGeom prst="rect">
            <a:avLst/>
          </a:prstGeom>
          <a:noFill/>
          <a:ln w="9525" algn="ctr">
            <a:noFill/>
            <a:miter lim="800000"/>
            <a:headEnd/>
            <a:tailEnd/>
          </a:ln>
        </p:spPr>
      </p:pic>
      <p:pic>
        <p:nvPicPr>
          <p:cNvPr id="4120" name="Picture 31"/>
          <p:cNvPicPr>
            <a:picLocks noChangeAspect="1" noChangeArrowheads="1"/>
          </p:cNvPicPr>
          <p:nvPr/>
        </p:nvPicPr>
        <p:blipFill>
          <a:blip r:embed="rId6" cstate="print"/>
          <a:srcRect/>
          <a:stretch>
            <a:fillRect/>
          </a:stretch>
        </p:blipFill>
        <p:spPr bwMode="auto">
          <a:xfrm>
            <a:off x="831850" y="5286375"/>
            <a:ext cx="996950" cy="885825"/>
          </a:xfrm>
          <a:prstGeom prst="rect">
            <a:avLst/>
          </a:prstGeom>
          <a:noFill/>
          <a:ln w="9525" algn="ctr">
            <a:noFill/>
            <a:miter lim="800000"/>
            <a:headEnd/>
            <a:tailEnd/>
          </a:ln>
        </p:spPr>
      </p:pic>
      <p:pic>
        <p:nvPicPr>
          <p:cNvPr id="4121" name="Picture 32"/>
          <p:cNvPicPr>
            <a:picLocks noChangeAspect="1" noChangeArrowheads="1"/>
          </p:cNvPicPr>
          <p:nvPr/>
        </p:nvPicPr>
        <p:blipFill>
          <a:blip r:embed="rId7" cstate="print"/>
          <a:srcRect/>
          <a:stretch>
            <a:fillRect/>
          </a:stretch>
        </p:blipFill>
        <p:spPr bwMode="auto">
          <a:xfrm>
            <a:off x="6410325" y="1697038"/>
            <a:ext cx="1133475" cy="1050925"/>
          </a:xfrm>
          <a:prstGeom prst="rect">
            <a:avLst/>
          </a:prstGeom>
          <a:noFill/>
          <a:ln w="9525" algn="ctr">
            <a:noFill/>
            <a:miter lim="800000"/>
            <a:headEnd/>
            <a:tailEnd/>
          </a:ln>
        </p:spPr>
      </p:pic>
      <p:sp>
        <p:nvSpPr>
          <p:cNvPr id="26" name="Slide Number Placeholder 25"/>
          <p:cNvSpPr>
            <a:spLocks noGrp="1"/>
          </p:cNvSpPr>
          <p:nvPr>
            <p:ph type="sldNum" sz="quarter" idx="12"/>
          </p:nvPr>
        </p:nvSpPr>
        <p:spPr>
          <a:xfrm>
            <a:off x="152400" y="6428601"/>
            <a:ext cx="457200" cy="276999"/>
          </a:xfrm>
        </p:spPr>
        <p:txBody>
          <a:bodyPr/>
          <a:lstStyle/>
          <a:p>
            <a:pPr>
              <a:defRPr/>
            </a:pPr>
            <a:fld id="{8FE0B590-8C00-4610-BFCF-F4111B763C9E}" type="slidenum">
              <a:rPr lang="en-US" sz="1400" smtClean="0"/>
              <a:pPr>
                <a:defRPr/>
              </a:pPr>
              <a:t>3</a:t>
            </a:fld>
            <a:endParaRPr lang="en-US" sz="1400" dirty="0"/>
          </a:p>
        </p:txBody>
      </p:sp>
      <p:sp>
        <p:nvSpPr>
          <p:cNvPr id="31" name="Text Box 14"/>
          <p:cNvSpPr txBox="1">
            <a:spLocks noChangeArrowheads="1"/>
          </p:cNvSpPr>
          <p:nvPr/>
        </p:nvSpPr>
        <p:spPr bwMode="auto">
          <a:xfrm>
            <a:off x="7388770" y="3733800"/>
            <a:ext cx="1145630" cy="338554"/>
          </a:xfrm>
          <a:prstGeom prst="rect">
            <a:avLst/>
          </a:prstGeom>
          <a:noFill/>
          <a:ln w="9525" algn="ctr">
            <a:noFill/>
            <a:miter lim="800000"/>
            <a:headEnd/>
            <a:tailEnd/>
          </a:ln>
        </p:spPr>
        <p:txBody>
          <a:bodyPr wrap="square">
            <a:spAutoFit/>
          </a:bodyPr>
          <a:lstStyle/>
          <a:p>
            <a:pPr eaLnBrk="0" hangingPunct="0">
              <a:spcBef>
                <a:spcPct val="50000"/>
              </a:spcBef>
              <a:defRPr/>
            </a:pPr>
            <a:r>
              <a:rPr lang="en-US" sz="1600" dirty="0" smtClean="0">
                <a:latin typeface="+mn-lt"/>
              </a:rPr>
              <a:t>Reference</a:t>
            </a:r>
            <a:endParaRPr lang="en-US" sz="1600" dirty="0">
              <a:latin typeface="+mn-lt"/>
            </a:endParaRPr>
          </a:p>
        </p:txBody>
      </p:sp>
      <p:sp>
        <p:nvSpPr>
          <p:cNvPr id="27" name="Text Box 18"/>
          <p:cNvSpPr txBox="1">
            <a:spLocks noChangeArrowheads="1"/>
          </p:cNvSpPr>
          <p:nvPr/>
        </p:nvSpPr>
        <p:spPr bwMode="auto">
          <a:xfrm>
            <a:off x="4569370" y="3684896"/>
            <a:ext cx="1447800" cy="584775"/>
          </a:xfrm>
          <a:prstGeom prst="rect">
            <a:avLst/>
          </a:prstGeom>
          <a:noFill/>
          <a:ln w="9525" algn="ctr">
            <a:noFill/>
            <a:miter lim="800000"/>
            <a:headEnd/>
            <a:tailEnd/>
          </a:ln>
        </p:spPr>
        <p:txBody>
          <a:bodyPr>
            <a:spAutoFit/>
          </a:bodyPr>
          <a:lstStyle/>
          <a:p>
            <a:pPr eaLnBrk="0" hangingPunct="0">
              <a:spcBef>
                <a:spcPct val="50000"/>
              </a:spcBef>
              <a:defRPr/>
            </a:pPr>
            <a:r>
              <a:rPr lang="en-US" sz="1600" dirty="0">
                <a:latin typeface="+mn-lt"/>
              </a:rPr>
              <a:t>Test Your Understanding</a:t>
            </a:r>
          </a:p>
        </p:txBody>
      </p:sp>
      <p:pic>
        <p:nvPicPr>
          <p:cNvPr id="25" name="Picture 9"/>
          <p:cNvPicPr>
            <a:picLocks noChangeAspect="1" noChangeArrowheads="1"/>
          </p:cNvPicPr>
          <p:nvPr/>
        </p:nvPicPr>
        <p:blipFill>
          <a:blip r:embed="rId8" cstate="print"/>
          <a:srcRect/>
          <a:stretch>
            <a:fillRect/>
          </a:stretch>
        </p:blipFill>
        <p:spPr bwMode="auto">
          <a:xfrm>
            <a:off x="6324600" y="3234562"/>
            <a:ext cx="1143000" cy="1143000"/>
          </a:xfrm>
          <a:prstGeom prst="rect">
            <a:avLst/>
          </a:prstGeom>
          <a:noFill/>
          <a:ln w="9525" algn="ctr">
            <a:noFill/>
            <a:miter lim="800000"/>
            <a:headEnd/>
            <a:tailEnd/>
          </a:ln>
        </p:spPr>
      </p:pic>
      <p:pic>
        <p:nvPicPr>
          <p:cNvPr id="29" name="Picture 27" descr="Contact"/>
          <p:cNvPicPr>
            <a:picLocks noChangeAspect="1" noChangeArrowheads="1"/>
          </p:cNvPicPr>
          <p:nvPr/>
        </p:nvPicPr>
        <p:blipFill>
          <a:blip r:embed="rId9" cstate="print"/>
          <a:srcRect/>
          <a:stretch>
            <a:fillRect/>
          </a:stretch>
        </p:blipFill>
        <p:spPr bwMode="auto">
          <a:xfrm>
            <a:off x="6477000" y="5029200"/>
            <a:ext cx="923925" cy="917575"/>
          </a:xfrm>
          <a:prstGeom prst="rect">
            <a:avLst/>
          </a:prstGeom>
          <a:noFill/>
          <a:ln w="9525">
            <a:noFill/>
            <a:miter lim="800000"/>
            <a:headEnd/>
            <a:tailEnd/>
          </a:ln>
        </p:spPr>
      </p:pic>
      <p:sp>
        <p:nvSpPr>
          <p:cNvPr id="32" name="Text Box 8"/>
          <p:cNvSpPr txBox="1">
            <a:spLocks noChangeArrowheads="1"/>
          </p:cNvSpPr>
          <p:nvPr/>
        </p:nvSpPr>
        <p:spPr bwMode="auto">
          <a:xfrm>
            <a:off x="7424738" y="5605462"/>
            <a:ext cx="1295400" cy="338138"/>
          </a:xfrm>
          <a:prstGeom prst="rect">
            <a:avLst/>
          </a:prstGeom>
          <a:noFill/>
          <a:ln w="9525" algn="ctr">
            <a:noFill/>
            <a:miter lim="800000"/>
            <a:headEnd/>
            <a:tailEnd/>
          </a:ln>
        </p:spPr>
        <p:txBody>
          <a:bodyPr>
            <a:spAutoFit/>
          </a:bodyPr>
          <a:lstStyle/>
          <a:p>
            <a:pPr eaLnBrk="0" hangingPunct="0">
              <a:spcBef>
                <a:spcPct val="50000"/>
              </a:spcBef>
              <a:defRPr/>
            </a:pPr>
            <a:r>
              <a:rPr lang="en-US" sz="1600" dirty="0">
                <a:latin typeface="+mn-lt"/>
              </a:rPr>
              <a:t>Contacts</a:t>
            </a:r>
          </a:p>
        </p:txBody>
      </p:sp>
      <p:pic>
        <p:nvPicPr>
          <p:cNvPr id="35" name="Picture 20"/>
          <p:cNvPicPr>
            <a:picLocks noChangeAspect="1" noChangeArrowheads="1"/>
          </p:cNvPicPr>
          <p:nvPr/>
        </p:nvPicPr>
        <p:blipFill>
          <a:blip r:embed="rId10" cstate="print"/>
          <a:srcRect/>
          <a:stretch>
            <a:fillRect/>
          </a:stretch>
        </p:blipFill>
        <p:spPr bwMode="auto">
          <a:xfrm>
            <a:off x="3663288" y="5029200"/>
            <a:ext cx="963613" cy="1066800"/>
          </a:xfrm>
          <a:prstGeom prst="rect">
            <a:avLst/>
          </a:prstGeom>
          <a:noFill/>
          <a:ln w="9525" algn="ctr">
            <a:noFill/>
            <a:miter lim="800000"/>
            <a:headEnd/>
            <a:tailEnd/>
          </a:ln>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smtClean="0"/>
              <a:t>Using meta tag is important because we use CSS media queries to alter our webpage to the available real estate on different devices. </a:t>
            </a:r>
          </a:p>
          <a:p>
            <a:r>
              <a:rPr lang="en-US" sz="1400" smtClean="0"/>
              <a:t>When we write a media query for a mobile device , say for 320px, </a:t>
            </a:r>
            <a:endParaRPr lang="en-US" sz="1400"/>
          </a:p>
        </p:txBody>
      </p:sp>
      <p:sp>
        <p:nvSpPr>
          <p:cNvPr id="3" name="Title 2"/>
          <p:cNvSpPr>
            <a:spLocks noGrp="1"/>
          </p:cNvSpPr>
          <p:nvPr>
            <p:ph type="title"/>
          </p:nvPr>
        </p:nvSpPr>
        <p:spPr/>
        <p:txBody>
          <a:bodyPr/>
          <a:lstStyle/>
          <a:p>
            <a:r>
              <a:rPr lang="en-US" smtClean="0"/>
              <a:t>WHY VIEWPORT META TAG?</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30</a:t>
            </a:fld>
            <a:endParaRPr lang="en-US" dirty="0"/>
          </a:p>
        </p:txBody>
      </p:sp>
      <p:pic>
        <p:nvPicPr>
          <p:cNvPr id="18434" name="Picture 2"/>
          <p:cNvPicPr>
            <a:picLocks noChangeAspect="1" noChangeArrowheads="1"/>
          </p:cNvPicPr>
          <p:nvPr/>
        </p:nvPicPr>
        <p:blipFill>
          <a:blip r:embed="rId3" cstate="print"/>
          <a:srcRect/>
          <a:stretch>
            <a:fillRect/>
          </a:stretch>
        </p:blipFill>
        <p:spPr bwMode="auto">
          <a:xfrm>
            <a:off x="685800" y="2514600"/>
            <a:ext cx="4114800" cy="2828925"/>
          </a:xfrm>
          <a:prstGeom prst="rect">
            <a:avLst/>
          </a:prstGeom>
          <a:noFill/>
          <a:ln w="9525">
            <a:noFill/>
            <a:miter lim="800000"/>
            <a:headEnd/>
            <a:tailEnd/>
          </a:ln>
        </p:spPr>
      </p:pic>
      <p:sp>
        <p:nvSpPr>
          <p:cNvPr id="6" name="TextBox 5"/>
          <p:cNvSpPr txBox="1"/>
          <p:nvPr/>
        </p:nvSpPr>
        <p:spPr>
          <a:xfrm>
            <a:off x="4876800" y="2438400"/>
            <a:ext cx="4074320" cy="923330"/>
          </a:xfrm>
          <a:prstGeom prst="rect">
            <a:avLst/>
          </a:prstGeom>
        </p:spPr>
        <p:style>
          <a:lnRef idx="0">
            <a:schemeClr val="dk1"/>
          </a:lnRef>
          <a:fillRef idx="3">
            <a:schemeClr val="dk1"/>
          </a:fillRef>
          <a:effectRef idx="3">
            <a:schemeClr val="dk1"/>
          </a:effectRef>
          <a:fontRef idx="minor">
            <a:schemeClr val="lt1"/>
          </a:fontRef>
        </p:style>
        <p:txBody>
          <a:bodyPr wrap="none" rtlCol="0">
            <a:spAutoFit/>
          </a:bodyPr>
          <a:lstStyle/>
          <a:p>
            <a:r>
              <a:rPr lang="en-US" smtClean="0"/>
              <a:t>Without viewport meta tag, mobile</a:t>
            </a:r>
          </a:p>
          <a:p>
            <a:r>
              <a:rPr lang="en-US" smtClean="0"/>
              <a:t> browser zooms out on the page thinking </a:t>
            </a:r>
          </a:p>
          <a:p>
            <a:r>
              <a:rPr lang="en-US" smtClean="0"/>
              <a:t>that it is a desktop browser</a:t>
            </a:r>
            <a:endParaRPr lang="en-US"/>
          </a:p>
        </p:txBody>
      </p:sp>
      <p:cxnSp>
        <p:nvCxnSpPr>
          <p:cNvPr id="8" name="Straight Arrow Connector 7"/>
          <p:cNvCxnSpPr/>
          <p:nvPr/>
        </p:nvCxnSpPr>
        <p:spPr>
          <a:xfrm flipH="1">
            <a:off x="1905000" y="2590800"/>
            <a:ext cx="297180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5029200" y="3733800"/>
            <a:ext cx="3824701" cy="92333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mtClean="0"/>
              <a:t>With viewport meta tag, the width set</a:t>
            </a:r>
          </a:p>
          <a:p>
            <a:r>
              <a:rPr lang="en-US" smtClean="0"/>
              <a:t>to device-width , and so not automatic</a:t>
            </a:r>
          </a:p>
          <a:p>
            <a:r>
              <a:rPr lang="en-US" smtClean="0"/>
              <a:t>zooming</a:t>
            </a:r>
            <a:endParaRPr lang="en-US"/>
          </a:p>
        </p:txBody>
      </p:sp>
      <p:cxnSp>
        <p:nvCxnSpPr>
          <p:cNvPr id="11" name="Straight Arrow Connector 10"/>
          <p:cNvCxnSpPr>
            <a:stCxn id="9" idx="1"/>
          </p:cNvCxnSpPr>
          <p:nvPr/>
        </p:nvCxnSpPr>
        <p:spPr>
          <a:xfrm flipH="1" flipV="1">
            <a:off x="3733800" y="3352800"/>
            <a:ext cx="1295400" cy="84266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18435" name="Picture 3"/>
          <p:cNvPicPr>
            <a:picLocks noChangeAspect="1" noChangeArrowheads="1"/>
          </p:cNvPicPr>
          <p:nvPr/>
        </p:nvPicPr>
        <p:blipFill>
          <a:blip r:embed="rId4" cstate="print"/>
          <a:srcRect/>
          <a:stretch>
            <a:fillRect/>
          </a:stretch>
        </p:blipFill>
        <p:spPr bwMode="auto">
          <a:xfrm>
            <a:off x="609600" y="5562600"/>
            <a:ext cx="5581650" cy="238125"/>
          </a:xfrm>
          <a:prstGeom prst="rect">
            <a:avLst/>
          </a:prstGeom>
          <a:noFill/>
          <a:ln w="9525">
            <a:noFill/>
            <a:miter lim="800000"/>
            <a:headEnd/>
            <a:tailEnd/>
          </a:ln>
        </p:spPr>
      </p:pic>
      <p:cxnSp>
        <p:nvCxnSpPr>
          <p:cNvPr id="16" name="Straight Arrow Connector 15"/>
          <p:cNvCxnSpPr/>
          <p:nvPr/>
        </p:nvCxnSpPr>
        <p:spPr>
          <a:xfrm flipV="1">
            <a:off x="5410200" y="4724400"/>
            <a:ext cx="152400" cy="762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smtClean="0"/>
              <a:t>Viewport on a desktop and viewport on iOS are different</a:t>
            </a:r>
          </a:p>
          <a:p>
            <a:r>
              <a:rPr lang="en-US" sz="1400" smtClean="0"/>
              <a:t>Safari on </a:t>
            </a:r>
            <a:r>
              <a:rPr lang="en-US" sz="1400" b="1" smtClean="0"/>
              <a:t>Desktop</a:t>
            </a:r>
            <a:r>
              <a:rPr lang="en-US" sz="1400" smtClean="0"/>
              <a:t> and </a:t>
            </a:r>
            <a:r>
              <a:rPr lang="en-US" sz="1400" b="1" smtClean="0"/>
              <a:t>iPhone</a:t>
            </a:r>
            <a:r>
              <a:rPr lang="en-US" sz="1400" smtClean="0"/>
              <a:t>:</a:t>
            </a:r>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endParaRPr lang="en-US" sz="1400" smtClean="0"/>
          </a:p>
          <a:p>
            <a:pPr>
              <a:buNone/>
            </a:pPr>
            <a:r>
              <a:rPr lang="en-US" sz="1400" smtClean="0"/>
              <a:t>Viewport on desktop is the visible area of the webpage.</a:t>
            </a:r>
          </a:p>
          <a:p>
            <a:endParaRPr lang="en-US" sz="1400"/>
          </a:p>
        </p:txBody>
      </p:sp>
      <p:sp>
        <p:nvSpPr>
          <p:cNvPr id="3" name="Title 2"/>
          <p:cNvSpPr>
            <a:spLocks noGrp="1"/>
          </p:cNvSpPr>
          <p:nvPr>
            <p:ph type="title"/>
          </p:nvPr>
        </p:nvSpPr>
        <p:spPr/>
        <p:txBody>
          <a:bodyPr/>
          <a:lstStyle/>
          <a:p>
            <a:r>
              <a:rPr lang="en-US" smtClean="0"/>
              <a:t>What is Viewport?</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31</a:t>
            </a:fld>
            <a:endParaRPr lang="en-US" dirty="0"/>
          </a:p>
        </p:txBody>
      </p:sp>
      <p:pic>
        <p:nvPicPr>
          <p:cNvPr id="19458" name="Picture 2"/>
          <p:cNvPicPr>
            <a:picLocks noChangeAspect="1" noChangeArrowheads="1"/>
          </p:cNvPicPr>
          <p:nvPr/>
        </p:nvPicPr>
        <p:blipFill>
          <a:blip r:embed="rId2" cstate="print"/>
          <a:srcRect/>
          <a:stretch>
            <a:fillRect/>
          </a:stretch>
        </p:blipFill>
        <p:spPr bwMode="auto">
          <a:xfrm>
            <a:off x="685800" y="2286000"/>
            <a:ext cx="3850772" cy="2438400"/>
          </a:xfrm>
          <a:prstGeom prst="rect">
            <a:avLst/>
          </a:prstGeom>
          <a:noFill/>
          <a:ln w="9525">
            <a:noFill/>
            <a:miter lim="800000"/>
            <a:headEnd/>
            <a:tailEnd/>
          </a:ln>
        </p:spPr>
      </p:pic>
      <p:cxnSp>
        <p:nvCxnSpPr>
          <p:cNvPr id="7" name="Straight Arrow Connector 6"/>
          <p:cNvCxnSpPr/>
          <p:nvPr/>
        </p:nvCxnSpPr>
        <p:spPr>
          <a:xfrm>
            <a:off x="1600200" y="2133600"/>
            <a:ext cx="0"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2895600" y="2057400"/>
            <a:ext cx="457200" cy="228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19459" name="Picture 3"/>
          <p:cNvPicPr>
            <a:picLocks noChangeAspect="1" noChangeArrowheads="1"/>
          </p:cNvPicPr>
          <p:nvPr/>
        </p:nvPicPr>
        <p:blipFill>
          <a:blip r:embed="rId3" cstate="print"/>
          <a:srcRect/>
          <a:stretch>
            <a:fillRect/>
          </a:stretch>
        </p:blipFill>
        <p:spPr bwMode="auto">
          <a:xfrm>
            <a:off x="5867400" y="2133600"/>
            <a:ext cx="2420800" cy="2057400"/>
          </a:xfrm>
          <a:prstGeom prst="rect">
            <a:avLst/>
          </a:prstGeom>
          <a:noFill/>
          <a:ln w="9525">
            <a:noFill/>
            <a:miter lim="800000"/>
            <a:headEnd/>
            <a:tailEnd/>
          </a:ln>
        </p:spPr>
      </p:pic>
      <p:sp>
        <p:nvSpPr>
          <p:cNvPr id="11" name="TextBox 10"/>
          <p:cNvSpPr txBox="1"/>
          <p:nvPr/>
        </p:nvSpPr>
        <p:spPr>
          <a:xfrm>
            <a:off x="6248400" y="1676400"/>
            <a:ext cx="1039900" cy="369332"/>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mtClean="0"/>
              <a:t>DESKTOP</a:t>
            </a:r>
            <a:endParaRPr lang="en-US"/>
          </a:p>
        </p:txBody>
      </p:sp>
      <p:sp>
        <p:nvSpPr>
          <p:cNvPr id="12" name="Rectangle 11"/>
          <p:cNvSpPr/>
          <p:nvPr/>
        </p:nvSpPr>
        <p:spPr>
          <a:xfrm>
            <a:off x="5943600" y="2362200"/>
            <a:ext cx="1828800" cy="1600200"/>
          </a:xfrm>
          <a:prstGeom prst="rect">
            <a:avLst/>
          </a:prstGeom>
          <a:solidFill>
            <a:schemeClr val="accent1">
              <a:alpha val="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sz="1400" smtClean="0"/>
              <a:t>iPhone containing a 320 X 356 px image , </a:t>
            </a:r>
          </a:p>
          <a:p>
            <a:pPr>
              <a:buNone/>
            </a:pPr>
            <a:r>
              <a:rPr lang="en-US" sz="1400" smtClean="0"/>
              <a:t>that is rendered for the first time using </a:t>
            </a:r>
          </a:p>
          <a:p>
            <a:pPr>
              <a:buNone/>
            </a:pPr>
            <a:r>
              <a:rPr lang="en-US" sz="1400" smtClean="0"/>
              <a:t>the default viewport settings</a:t>
            </a:r>
            <a:endParaRPr lang="en-US" sz="1400"/>
          </a:p>
        </p:txBody>
      </p:sp>
      <p:sp>
        <p:nvSpPr>
          <p:cNvPr id="3" name="Title 2"/>
          <p:cNvSpPr>
            <a:spLocks noGrp="1"/>
          </p:cNvSpPr>
          <p:nvPr>
            <p:ph type="title"/>
          </p:nvPr>
        </p:nvSpPr>
        <p:spPr/>
        <p:txBody>
          <a:bodyPr/>
          <a:lstStyle/>
          <a:p>
            <a:r>
              <a:rPr lang="en-US" smtClean="0"/>
              <a:t>Viewport on iOS</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32</a:t>
            </a:fld>
            <a:endParaRPr lang="en-US" dirty="0"/>
          </a:p>
        </p:txBody>
      </p:sp>
      <p:pic>
        <p:nvPicPr>
          <p:cNvPr id="20482" name="Picture 2"/>
          <p:cNvPicPr>
            <a:picLocks noChangeAspect="1" noChangeArrowheads="1"/>
          </p:cNvPicPr>
          <p:nvPr/>
        </p:nvPicPr>
        <p:blipFill>
          <a:blip r:embed="rId2" cstate="print"/>
          <a:srcRect/>
          <a:stretch>
            <a:fillRect/>
          </a:stretch>
        </p:blipFill>
        <p:spPr bwMode="auto">
          <a:xfrm>
            <a:off x="381001" y="2590800"/>
            <a:ext cx="2157999" cy="1981199"/>
          </a:xfrm>
          <a:prstGeom prst="rect">
            <a:avLst/>
          </a:prstGeom>
          <a:noFill/>
          <a:ln w="9525">
            <a:noFill/>
            <a:miter lim="800000"/>
            <a:headEnd/>
            <a:tailEnd/>
          </a:ln>
        </p:spPr>
      </p:pic>
      <p:sp>
        <p:nvSpPr>
          <p:cNvPr id="7" name="TextBox 6"/>
          <p:cNvSpPr txBox="1"/>
          <p:nvPr/>
        </p:nvSpPr>
        <p:spPr>
          <a:xfrm>
            <a:off x="5334000" y="1676400"/>
            <a:ext cx="2844433" cy="369332"/>
          </a:xfrm>
          <a:prstGeom prst="rect">
            <a:avLst/>
          </a:prstGeom>
          <a:noFill/>
        </p:spPr>
        <p:txBody>
          <a:bodyPr wrap="none" rtlCol="0">
            <a:spAutoFit/>
          </a:bodyPr>
          <a:lstStyle/>
          <a:p>
            <a:r>
              <a:rPr lang="en-US" smtClean="0"/>
              <a:t>Viewport width set to 320px</a:t>
            </a:r>
            <a:endParaRPr lang="en-US"/>
          </a:p>
        </p:txBody>
      </p:sp>
      <p:pic>
        <p:nvPicPr>
          <p:cNvPr id="20484" name="Picture 4"/>
          <p:cNvPicPr>
            <a:picLocks noChangeAspect="1" noChangeArrowheads="1"/>
          </p:cNvPicPr>
          <p:nvPr/>
        </p:nvPicPr>
        <p:blipFill>
          <a:blip r:embed="rId3" cstate="print"/>
          <a:srcRect/>
          <a:stretch>
            <a:fillRect/>
          </a:stretch>
        </p:blipFill>
        <p:spPr bwMode="auto">
          <a:xfrm>
            <a:off x="5334000" y="2133600"/>
            <a:ext cx="2139244" cy="2133600"/>
          </a:xfrm>
          <a:prstGeom prst="rect">
            <a:avLst/>
          </a:prstGeom>
          <a:noFill/>
          <a:ln w="9525">
            <a:noFill/>
            <a:miter lim="800000"/>
            <a:headEnd/>
            <a:tailEnd/>
          </a:ln>
        </p:spPr>
      </p:pic>
      <p:sp>
        <p:nvSpPr>
          <p:cNvPr id="10" name="TextBox 9"/>
          <p:cNvSpPr txBox="1"/>
          <p:nvPr/>
        </p:nvSpPr>
        <p:spPr>
          <a:xfrm>
            <a:off x="457200" y="5105400"/>
            <a:ext cx="5646161" cy="646331"/>
          </a:xfrm>
          <a:prstGeom prst="rect">
            <a:avLst/>
          </a:prstGeom>
          <a:noFill/>
        </p:spPr>
        <p:txBody>
          <a:bodyPr wrap="none" rtlCol="0">
            <a:spAutoFit/>
          </a:bodyPr>
          <a:lstStyle/>
          <a:p>
            <a:r>
              <a:rPr lang="en-US" b="1" u="sng" smtClean="0"/>
              <a:t>IMPORTANT :</a:t>
            </a:r>
          </a:p>
          <a:p>
            <a:r>
              <a:rPr lang="en-US" smtClean="0"/>
              <a:t>The viewport can be larger or smaller than the visible area</a:t>
            </a:r>
            <a:endParaRPr lang="en-US"/>
          </a:p>
        </p:txBody>
      </p:sp>
      <p:pic>
        <p:nvPicPr>
          <p:cNvPr id="20486" name="Picture 6"/>
          <p:cNvPicPr>
            <a:picLocks noChangeAspect="1" noChangeArrowheads="1"/>
          </p:cNvPicPr>
          <p:nvPr/>
        </p:nvPicPr>
        <p:blipFill>
          <a:blip r:embed="rId4" cstate="print"/>
          <a:srcRect/>
          <a:stretch>
            <a:fillRect/>
          </a:stretch>
        </p:blipFill>
        <p:spPr bwMode="auto">
          <a:xfrm>
            <a:off x="304800" y="4572000"/>
            <a:ext cx="3362325" cy="219075"/>
          </a:xfrm>
          <a:prstGeom prst="rect">
            <a:avLst/>
          </a:prstGeom>
          <a:noFill/>
          <a:ln w="9525">
            <a:noFill/>
            <a:miter lim="800000"/>
            <a:headEnd/>
            <a:tailEnd/>
          </a:ln>
        </p:spPr>
      </p:pic>
      <p:pic>
        <p:nvPicPr>
          <p:cNvPr id="20487" name="Picture 7"/>
          <p:cNvPicPr>
            <a:picLocks noChangeAspect="1" noChangeArrowheads="1"/>
          </p:cNvPicPr>
          <p:nvPr/>
        </p:nvPicPr>
        <p:blipFill>
          <a:blip r:embed="rId5" cstate="print"/>
          <a:srcRect/>
          <a:stretch>
            <a:fillRect/>
          </a:stretch>
        </p:blipFill>
        <p:spPr bwMode="auto">
          <a:xfrm>
            <a:off x="5105400" y="4343400"/>
            <a:ext cx="3352800" cy="1905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00200"/>
            <a:ext cx="8686800" cy="4638675"/>
          </a:xfrm>
        </p:spPr>
        <p:txBody>
          <a:bodyPr/>
          <a:lstStyle/>
          <a:p>
            <a:r>
              <a:rPr lang="en-US" sz="1400" smtClean="0"/>
              <a:t>Viewport larger than the visible area:</a:t>
            </a:r>
            <a:endParaRPr lang="en-US" sz="1400"/>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33</a:t>
            </a:fld>
            <a:endParaRPr lang="en-US" dirty="0"/>
          </a:p>
        </p:txBody>
      </p:sp>
      <p:pic>
        <p:nvPicPr>
          <p:cNvPr id="21506" name="Picture 2"/>
          <p:cNvPicPr>
            <a:picLocks noChangeAspect="1" noChangeArrowheads="1"/>
          </p:cNvPicPr>
          <p:nvPr/>
        </p:nvPicPr>
        <p:blipFill>
          <a:blip r:embed="rId3" cstate="print"/>
          <a:srcRect/>
          <a:stretch>
            <a:fillRect/>
          </a:stretch>
        </p:blipFill>
        <p:spPr bwMode="auto">
          <a:xfrm>
            <a:off x="533400" y="1981200"/>
            <a:ext cx="2590800" cy="2471384"/>
          </a:xfrm>
          <a:prstGeom prst="rect">
            <a:avLst/>
          </a:prstGeom>
          <a:noFill/>
          <a:ln w="9525">
            <a:noFill/>
            <a:miter lim="800000"/>
            <a:headEnd/>
            <a:tailEnd/>
          </a:ln>
        </p:spPr>
      </p:pic>
      <p:pic>
        <p:nvPicPr>
          <p:cNvPr id="21507" name="Picture 3"/>
          <p:cNvPicPr>
            <a:picLocks noChangeAspect="1" noChangeArrowheads="1"/>
          </p:cNvPicPr>
          <p:nvPr/>
        </p:nvPicPr>
        <p:blipFill>
          <a:blip r:embed="rId4" cstate="print"/>
          <a:srcRect/>
          <a:stretch>
            <a:fillRect/>
          </a:stretch>
        </p:blipFill>
        <p:spPr bwMode="auto">
          <a:xfrm>
            <a:off x="152400" y="4419600"/>
            <a:ext cx="5029200" cy="314325"/>
          </a:xfrm>
          <a:prstGeom prst="rect">
            <a:avLst/>
          </a:prstGeom>
          <a:noFill/>
          <a:ln w="9525">
            <a:noFill/>
            <a:miter lim="800000"/>
            <a:headEnd/>
            <a:tailEnd/>
          </a:ln>
        </p:spPr>
      </p:pic>
      <p:sp>
        <p:nvSpPr>
          <p:cNvPr id="7" name="TextBox 6"/>
          <p:cNvSpPr txBox="1"/>
          <p:nvPr/>
        </p:nvSpPr>
        <p:spPr>
          <a:xfrm>
            <a:off x="4953000" y="1676400"/>
            <a:ext cx="3553858" cy="369332"/>
          </a:xfrm>
          <a:prstGeom prst="rect">
            <a:avLst/>
          </a:prstGeom>
          <a:noFill/>
        </p:spPr>
        <p:txBody>
          <a:bodyPr wrap="none" rtlCol="0">
            <a:spAutoFit/>
          </a:bodyPr>
          <a:lstStyle/>
          <a:p>
            <a:r>
              <a:rPr lang="en-US" smtClean="0"/>
              <a:t>Webpage smaller than the viewport</a:t>
            </a:r>
            <a:endParaRPr lang="en-US"/>
          </a:p>
        </p:txBody>
      </p:sp>
      <p:pic>
        <p:nvPicPr>
          <p:cNvPr id="21508" name="Picture 4"/>
          <p:cNvPicPr>
            <a:picLocks noChangeAspect="1" noChangeArrowheads="1"/>
          </p:cNvPicPr>
          <p:nvPr/>
        </p:nvPicPr>
        <p:blipFill>
          <a:blip r:embed="rId5" cstate="print"/>
          <a:srcRect/>
          <a:stretch>
            <a:fillRect/>
          </a:stretch>
        </p:blipFill>
        <p:spPr bwMode="auto">
          <a:xfrm>
            <a:off x="5562600" y="2209800"/>
            <a:ext cx="2303619" cy="2309812"/>
          </a:xfrm>
          <a:prstGeom prst="rect">
            <a:avLst/>
          </a:prstGeom>
          <a:noFill/>
          <a:ln w="9525">
            <a:noFill/>
            <a:miter lim="800000"/>
            <a:headEnd/>
            <a:tailEnd/>
          </a:ln>
        </p:spPr>
      </p:pic>
      <p:pic>
        <p:nvPicPr>
          <p:cNvPr id="21509" name="Picture 5"/>
          <p:cNvPicPr>
            <a:picLocks noChangeAspect="1" noChangeArrowheads="1"/>
          </p:cNvPicPr>
          <p:nvPr/>
        </p:nvPicPr>
        <p:blipFill>
          <a:blip r:embed="rId6" cstate="print"/>
          <a:srcRect/>
          <a:stretch>
            <a:fillRect/>
          </a:stretch>
        </p:blipFill>
        <p:spPr bwMode="auto">
          <a:xfrm>
            <a:off x="3733800" y="4800600"/>
            <a:ext cx="4924425" cy="219075"/>
          </a:xfrm>
          <a:prstGeom prst="rect">
            <a:avLst/>
          </a:prstGeom>
          <a:noFill/>
          <a:ln w="9525">
            <a:noFill/>
            <a:miter lim="800000"/>
            <a:headEnd/>
            <a:tailEnd/>
          </a:ln>
        </p:spPr>
      </p:pic>
      <p:sp>
        <p:nvSpPr>
          <p:cNvPr id="10" name="TextBox 9"/>
          <p:cNvSpPr txBox="1"/>
          <p:nvPr/>
        </p:nvSpPr>
        <p:spPr>
          <a:xfrm>
            <a:off x="152400" y="5105400"/>
            <a:ext cx="8796832" cy="523220"/>
          </a:xfrm>
          <a:prstGeom prst="rect">
            <a:avLst/>
          </a:prstGeom>
          <a:noFill/>
        </p:spPr>
        <p:txBody>
          <a:bodyPr wrap="none" rtlCol="0">
            <a:spAutoFit/>
          </a:bodyPr>
          <a:lstStyle/>
          <a:p>
            <a:r>
              <a:rPr lang="en-US" sz="1400" smtClean="0"/>
              <a:t>Because  iOS  runs on devices with different screen resolutions,  we should use the constants instead of numeric values </a:t>
            </a:r>
          </a:p>
          <a:p>
            <a:r>
              <a:rPr lang="en-US" sz="1400" smtClean="0"/>
              <a:t>So use “device-width”  for the width of the device and “device-height” for height in portrait orientation.</a:t>
            </a:r>
            <a:endParaRPr lang="en-US" sz="1400"/>
          </a:p>
        </p:txBody>
      </p:sp>
      <p:pic>
        <p:nvPicPr>
          <p:cNvPr id="21510" name="Picture 6"/>
          <p:cNvPicPr>
            <a:picLocks noChangeAspect="1" noChangeArrowheads="1"/>
          </p:cNvPicPr>
          <p:nvPr/>
        </p:nvPicPr>
        <p:blipFill>
          <a:blip r:embed="rId7" cstate="print"/>
          <a:srcRect/>
          <a:stretch>
            <a:fillRect/>
          </a:stretch>
        </p:blipFill>
        <p:spPr bwMode="auto">
          <a:xfrm>
            <a:off x="228600" y="5638800"/>
            <a:ext cx="3990975" cy="2190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smtClean="0"/>
              <a:t>To set the initial scale and to turn of user scaling:</a:t>
            </a:r>
          </a:p>
          <a:p>
            <a:endParaRPr lang="en-US" sz="1400" smtClean="0"/>
          </a:p>
          <a:p>
            <a:endParaRPr lang="en-US" sz="1400" smtClean="0"/>
          </a:p>
          <a:p>
            <a:r>
              <a:rPr lang="en-US" sz="1400" b="1" u="sng" smtClean="0"/>
              <a:t>IMPORTANT:</a:t>
            </a:r>
          </a:p>
          <a:p>
            <a:r>
              <a:rPr lang="en-US" sz="1400" smtClean="0"/>
              <a:t>For web applications specifically for iOS, the recommended size for the web page is the size of the visible area on iOS. Apple recommends that, we set the width to “device-width” so that the scale is 1.0 in portrait orientation and the viewport is not resized when the user changes to landscape orientation. </a:t>
            </a:r>
          </a:p>
          <a:p>
            <a:endParaRPr lang="en-US" sz="1400" smtClean="0"/>
          </a:p>
          <a:p>
            <a:r>
              <a:rPr lang="en-US" sz="1400" smtClean="0"/>
              <a:t>More read:</a:t>
            </a:r>
          </a:p>
          <a:p>
            <a:r>
              <a:rPr lang="en-US" sz="1400" smtClean="0">
                <a:hlinkClick r:id="rId2"/>
              </a:rPr>
              <a:t>https://developer.apple.com/library/ios/documentation/AppleApplications/Reference/SafariWebContent/UsingtheViewport/UsingtheViewport.html#//apple_ref/doc/uid/TP40006509-SW25</a:t>
            </a:r>
            <a:endParaRPr lang="en-US" sz="1400" smtClean="0"/>
          </a:p>
          <a:p>
            <a:endParaRPr lang="en-US" sz="1400"/>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34</a:t>
            </a:fld>
            <a:endParaRPr lang="en-US" dirty="0"/>
          </a:p>
        </p:txBody>
      </p:sp>
      <p:pic>
        <p:nvPicPr>
          <p:cNvPr id="22530" name="Picture 2"/>
          <p:cNvPicPr>
            <a:picLocks noChangeAspect="1" noChangeArrowheads="1"/>
          </p:cNvPicPr>
          <p:nvPr/>
        </p:nvPicPr>
        <p:blipFill>
          <a:blip r:embed="rId3" cstate="print"/>
          <a:srcRect/>
          <a:stretch>
            <a:fillRect/>
          </a:stretch>
        </p:blipFill>
        <p:spPr bwMode="auto">
          <a:xfrm>
            <a:off x="609600" y="1905000"/>
            <a:ext cx="5286375" cy="257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dirty="0" smtClean="0"/>
              <a:t>For better readability,  the font size is increased on resolutions below 768 ( tablets / mobile range )</a:t>
            </a:r>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r>
              <a:rPr lang="en-US" sz="1400" dirty="0" smtClean="0"/>
              <a:t>The good thing about writing in this fashion is that, the query only overwrites those properties that we need to change. Here, the font size increases once the viewport snaps below 768px.</a:t>
            </a:r>
          </a:p>
          <a:p>
            <a:endParaRPr lang="en-US" dirty="0"/>
          </a:p>
        </p:txBody>
      </p:sp>
      <p:sp>
        <p:nvSpPr>
          <p:cNvPr id="3" name="Title 2"/>
          <p:cNvSpPr>
            <a:spLocks noGrp="1"/>
          </p:cNvSpPr>
          <p:nvPr>
            <p:ph type="title"/>
          </p:nvPr>
        </p:nvSpPr>
        <p:spPr/>
        <p:txBody>
          <a:bodyPr/>
          <a:lstStyle/>
          <a:p>
            <a:r>
              <a:rPr lang="en-US" sz="2000" smtClean="0"/>
              <a:t>PUTTING IT INTO ACTION ON THE BLOG </a:t>
            </a:r>
            <a:endParaRPr lang="en-US" sz="2000"/>
          </a:p>
        </p:txBody>
      </p:sp>
      <p:sp>
        <p:nvSpPr>
          <p:cNvPr id="4" name="Slide Number Placeholder 3"/>
          <p:cNvSpPr>
            <a:spLocks noGrp="1"/>
          </p:cNvSpPr>
          <p:nvPr>
            <p:ph type="sldNum" sz="quarter" idx="10"/>
          </p:nvPr>
        </p:nvSpPr>
        <p:spPr/>
        <p:txBody>
          <a:bodyPr/>
          <a:lstStyle/>
          <a:p>
            <a:fld id="{47ED8886-DB3B-44F4-9A80-E6A224679F20}" type="slidenum">
              <a:rPr lang="en-US" smtClean="0"/>
              <a:pPr/>
              <a:t>35</a:t>
            </a:fld>
            <a:endParaRPr lang="en-US" dirty="0"/>
          </a:p>
        </p:txBody>
      </p:sp>
      <p:pic>
        <p:nvPicPr>
          <p:cNvPr id="23555" name="Picture 3"/>
          <p:cNvPicPr>
            <a:picLocks noChangeAspect="1" noChangeArrowheads="1"/>
          </p:cNvPicPr>
          <p:nvPr/>
        </p:nvPicPr>
        <p:blipFill>
          <a:blip r:embed="rId2" cstate="print"/>
          <a:srcRect/>
          <a:stretch>
            <a:fillRect/>
          </a:stretch>
        </p:blipFill>
        <p:spPr bwMode="auto">
          <a:xfrm>
            <a:off x="609600" y="1828800"/>
            <a:ext cx="5972175" cy="1333500"/>
          </a:xfrm>
          <a:prstGeom prst="rect">
            <a:avLst/>
          </a:prstGeom>
          <a:noFill/>
          <a:ln w="9525">
            <a:noFill/>
            <a:miter lim="800000"/>
            <a:headEnd/>
            <a:tailEnd/>
          </a:ln>
        </p:spPr>
      </p:pic>
      <p:pic>
        <p:nvPicPr>
          <p:cNvPr id="23556" name="Picture 4"/>
          <p:cNvPicPr>
            <a:picLocks noChangeAspect="1" noChangeArrowheads="1"/>
          </p:cNvPicPr>
          <p:nvPr/>
        </p:nvPicPr>
        <p:blipFill>
          <a:blip r:embed="rId3" cstate="print"/>
          <a:srcRect/>
          <a:stretch>
            <a:fillRect/>
          </a:stretch>
        </p:blipFill>
        <p:spPr bwMode="auto">
          <a:xfrm>
            <a:off x="685800" y="3276600"/>
            <a:ext cx="4648200" cy="2114157"/>
          </a:xfrm>
          <a:prstGeom prst="rect">
            <a:avLst/>
          </a:prstGeom>
          <a:noFill/>
          <a:ln w="9525">
            <a:noFill/>
            <a:miter lim="800000"/>
            <a:headEnd/>
            <a:tailEnd/>
          </a:ln>
        </p:spPr>
      </p:pic>
      <p:cxnSp>
        <p:nvCxnSpPr>
          <p:cNvPr id="9" name="Straight Arrow Connector 8"/>
          <p:cNvCxnSpPr>
            <a:stCxn id="10" idx="1"/>
          </p:cNvCxnSpPr>
          <p:nvPr/>
        </p:nvCxnSpPr>
        <p:spPr>
          <a:xfrm flipH="1" flipV="1">
            <a:off x="2971800" y="4495800"/>
            <a:ext cx="2819400" cy="18466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TextBox 9"/>
          <p:cNvSpPr txBox="1"/>
          <p:nvPr/>
        </p:nvSpPr>
        <p:spPr>
          <a:xfrm>
            <a:off x="5791200" y="4495800"/>
            <a:ext cx="918841" cy="369332"/>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mtClean="0"/>
              <a:t>1.5 ems</a:t>
            </a:r>
            <a:endParaRPr lang="en-US"/>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p:cNvPicPr>
            <a:picLocks noChangeAspect="1" noChangeArrowheads="1"/>
          </p:cNvPicPr>
          <p:nvPr/>
        </p:nvPicPr>
        <p:blipFill>
          <a:blip r:embed="rId2" cstate="print"/>
          <a:srcRect/>
          <a:stretch>
            <a:fillRect/>
          </a:stretch>
        </p:blipFill>
        <p:spPr bwMode="auto">
          <a:xfrm>
            <a:off x="381000" y="1905000"/>
            <a:ext cx="4728051" cy="2514600"/>
          </a:xfrm>
          <a:prstGeom prst="rect">
            <a:avLst/>
          </a:prstGeom>
          <a:noFill/>
          <a:ln w="9525">
            <a:noFill/>
            <a:miter lim="800000"/>
            <a:headEnd/>
            <a:tailEnd/>
          </a:ln>
        </p:spPr>
      </p:pic>
      <p:sp>
        <p:nvSpPr>
          <p:cNvPr id="2" name="Content Placeholder 1"/>
          <p:cNvSpPr>
            <a:spLocks noGrp="1"/>
          </p:cNvSpPr>
          <p:nvPr>
            <p:ph idx="1"/>
          </p:nvPr>
        </p:nvSpPr>
        <p:spPr/>
        <p:txBody>
          <a:bodyPr/>
          <a:lstStyle/>
          <a:p>
            <a:r>
              <a:rPr lang="en-US" sz="1400" smtClean="0"/>
              <a:t>Tablet specific styles:</a:t>
            </a:r>
            <a:endParaRPr lang="en-US" sz="1400"/>
          </a:p>
        </p:txBody>
      </p:sp>
      <p:sp>
        <p:nvSpPr>
          <p:cNvPr id="3" name="Title 2"/>
          <p:cNvSpPr>
            <a:spLocks noGrp="1"/>
          </p:cNvSpPr>
          <p:nvPr>
            <p:ph type="title"/>
          </p:nvPr>
        </p:nvSpPr>
        <p:spPr/>
        <p:txBody>
          <a:bodyPr/>
          <a:lstStyle/>
          <a:p>
            <a:r>
              <a:rPr lang="en-US" sz="2400" smtClean="0"/>
              <a:t>OPTIMIZING FOR TABLET VIEW</a:t>
            </a:r>
            <a:endParaRPr lang="en-US" sz="2400"/>
          </a:p>
        </p:txBody>
      </p:sp>
      <p:sp>
        <p:nvSpPr>
          <p:cNvPr id="4" name="Slide Number Placeholder 3"/>
          <p:cNvSpPr>
            <a:spLocks noGrp="1"/>
          </p:cNvSpPr>
          <p:nvPr>
            <p:ph type="sldNum" sz="quarter" idx="10"/>
          </p:nvPr>
        </p:nvSpPr>
        <p:spPr/>
        <p:txBody>
          <a:bodyPr/>
          <a:lstStyle/>
          <a:p>
            <a:fld id="{47ED8886-DB3B-44F4-9A80-E6A224679F20}" type="slidenum">
              <a:rPr lang="en-US" smtClean="0"/>
              <a:pPr/>
              <a:t>36</a:t>
            </a:fld>
            <a:endParaRPr lang="en-US" dirty="0"/>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6324600" y="1600200"/>
            <a:ext cx="2409825" cy="4459069"/>
          </a:xfrm>
          <a:prstGeom prst="rect">
            <a:avLst/>
          </a:prstGeom>
        </p:spPr>
      </p:pic>
      <p:cxnSp>
        <p:nvCxnSpPr>
          <p:cNvPr id="8" name="Straight Arrow Connector 7"/>
          <p:cNvCxnSpPr/>
          <p:nvPr/>
        </p:nvCxnSpPr>
        <p:spPr>
          <a:xfrm>
            <a:off x="1447800" y="2743200"/>
            <a:ext cx="4800600" cy="762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a:off x="2743200" y="2743200"/>
            <a:ext cx="3581400" cy="2590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5" name="TextBox 14"/>
          <p:cNvSpPr txBox="1"/>
          <p:nvPr/>
        </p:nvSpPr>
        <p:spPr>
          <a:xfrm>
            <a:off x="2743200" y="2590800"/>
            <a:ext cx="1662186" cy="523220"/>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400" smtClean="0"/>
              <a:t>NOW ASIDE COMES </a:t>
            </a:r>
          </a:p>
          <a:p>
            <a:r>
              <a:rPr lang="en-US" sz="1400" smtClean="0"/>
              <a:t>BELOW SECTION </a:t>
            </a:r>
            <a:endParaRPr lang="en-US" sz="1400"/>
          </a:p>
        </p:txBody>
      </p:sp>
      <p:sp>
        <p:nvSpPr>
          <p:cNvPr id="16" name="TextBox 15"/>
          <p:cNvSpPr txBox="1"/>
          <p:nvPr/>
        </p:nvSpPr>
        <p:spPr>
          <a:xfrm>
            <a:off x="381000" y="4648200"/>
            <a:ext cx="4790670" cy="646331"/>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mtClean="0"/>
              <a:t>Images are given a width of 32% </a:t>
            </a:r>
          </a:p>
          <a:p>
            <a:r>
              <a:rPr lang="en-US" smtClean="0"/>
              <a:t>And are floated left so as to come on a single line</a:t>
            </a:r>
            <a:endParaRPr lang="en-US"/>
          </a:p>
        </p:txBody>
      </p:sp>
      <p:cxnSp>
        <p:nvCxnSpPr>
          <p:cNvPr id="19" name="Straight Arrow Connector 18"/>
          <p:cNvCxnSpPr/>
          <p:nvPr/>
        </p:nvCxnSpPr>
        <p:spPr>
          <a:xfrm>
            <a:off x="5181600" y="5181600"/>
            <a:ext cx="1524000" cy="457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srcRect/>
          <a:stretch>
            <a:fillRect/>
          </a:stretch>
        </p:blipFill>
        <p:spPr bwMode="auto">
          <a:xfrm>
            <a:off x="533400" y="1905000"/>
            <a:ext cx="3371850" cy="2914650"/>
          </a:xfrm>
          <a:prstGeom prst="rect">
            <a:avLst/>
          </a:prstGeom>
          <a:noFill/>
          <a:ln w="9525">
            <a:noFill/>
            <a:miter lim="800000"/>
            <a:headEnd/>
            <a:tailEnd/>
          </a:ln>
        </p:spPr>
      </p:pic>
      <p:sp>
        <p:nvSpPr>
          <p:cNvPr id="2" name="Content Placeholder 1"/>
          <p:cNvSpPr>
            <a:spLocks noGrp="1"/>
          </p:cNvSpPr>
          <p:nvPr>
            <p:ph idx="1"/>
          </p:nvPr>
        </p:nvSpPr>
        <p:spPr/>
        <p:txBody>
          <a:bodyPr/>
          <a:lstStyle/>
          <a:p>
            <a:r>
              <a:rPr lang="en-US" sz="1400" smtClean="0"/>
              <a:t>For the mobile version of the blog:</a:t>
            </a:r>
            <a:endParaRPr lang="en-US" sz="1400"/>
          </a:p>
        </p:txBody>
      </p:sp>
      <p:sp>
        <p:nvSpPr>
          <p:cNvPr id="3" name="Title 2"/>
          <p:cNvSpPr>
            <a:spLocks noGrp="1"/>
          </p:cNvSpPr>
          <p:nvPr>
            <p:ph type="title"/>
          </p:nvPr>
        </p:nvSpPr>
        <p:spPr/>
        <p:txBody>
          <a:bodyPr/>
          <a:lstStyle/>
          <a:p>
            <a:r>
              <a:rPr lang="en-US" sz="2800" smtClean="0"/>
              <a:t>FOR THE MOBILE EXPERIENCE</a:t>
            </a:r>
            <a:endParaRPr lang="en-US" sz="2800"/>
          </a:p>
        </p:txBody>
      </p:sp>
      <p:sp>
        <p:nvSpPr>
          <p:cNvPr id="4" name="Slide Number Placeholder 3"/>
          <p:cNvSpPr>
            <a:spLocks noGrp="1"/>
          </p:cNvSpPr>
          <p:nvPr>
            <p:ph type="sldNum" sz="quarter" idx="10"/>
          </p:nvPr>
        </p:nvSpPr>
        <p:spPr/>
        <p:txBody>
          <a:bodyPr/>
          <a:lstStyle/>
          <a:p>
            <a:fld id="{47ED8886-DB3B-44F4-9A80-E6A224679F20}" type="slidenum">
              <a:rPr lang="en-US" smtClean="0"/>
              <a:pPr/>
              <a:t>37</a:t>
            </a:fld>
            <a:endParaRPr lang="en-US" dirty="0"/>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5638800" y="1676400"/>
            <a:ext cx="1258888" cy="4457700"/>
          </a:xfrm>
          <a:prstGeom prst="rect">
            <a:avLst/>
          </a:prstGeom>
        </p:spPr>
      </p:pic>
      <p:cxnSp>
        <p:nvCxnSpPr>
          <p:cNvPr id="9" name="Straight Arrow Connector 8"/>
          <p:cNvCxnSpPr/>
          <p:nvPr/>
        </p:nvCxnSpPr>
        <p:spPr>
          <a:xfrm flipV="1">
            <a:off x="4495800" y="2133600"/>
            <a:ext cx="1371600" cy="990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1" name="Right Brace 10"/>
          <p:cNvSpPr/>
          <p:nvPr/>
        </p:nvSpPr>
        <p:spPr>
          <a:xfrm>
            <a:off x="2362200" y="3124200"/>
            <a:ext cx="609600" cy="106680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TextBox 6"/>
          <p:cNvSpPr txBox="1"/>
          <p:nvPr/>
        </p:nvSpPr>
        <p:spPr>
          <a:xfrm>
            <a:off x="2819400" y="3124200"/>
            <a:ext cx="2148345" cy="646331"/>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mtClean="0"/>
              <a:t>Brings the thumbnail</a:t>
            </a:r>
          </a:p>
          <a:p>
            <a:r>
              <a:rPr lang="en-US" smtClean="0"/>
              <a:t> to center</a:t>
            </a:r>
            <a:endParaRPr lang="en-US"/>
          </a:p>
        </p:txBody>
      </p:sp>
      <p:sp>
        <p:nvSpPr>
          <p:cNvPr id="12" name="TextBox 11"/>
          <p:cNvSpPr txBox="1"/>
          <p:nvPr/>
        </p:nvSpPr>
        <p:spPr>
          <a:xfrm>
            <a:off x="2743200" y="4419600"/>
            <a:ext cx="2080249" cy="646331"/>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mtClean="0"/>
              <a:t>Images now occupy </a:t>
            </a:r>
          </a:p>
          <a:p>
            <a:r>
              <a:rPr lang="en-US" smtClean="0"/>
              <a:t>Full device width</a:t>
            </a:r>
            <a:endParaRPr lang="en-US"/>
          </a:p>
        </p:txBody>
      </p:sp>
      <p:cxnSp>
        <p:nvCxnSpPr>
          <p:cNvPr id="14" name="Straight Arrow Connector 13"/>
          <p:cNvCxnSpPr/>
          <p:nvPr/>
        </p:nvCxnSpPr>
        <p:spPr>
          <a:xfrm flipV="1">
            <a:off x="5029200" y="4267200"/>
            <a:ext cx="457200" cy="4572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5029200" y="4724400"/>
            <a:ext cx="6096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p:nvPr/>
        </p:nvCxnSpPr>
        <p:spPr>
          <a:xfrm>
            <a:off x="5029200" y="4724400"/>
            <a:ext cx="609600" cy="914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2" name="Straight Arrow Connector 21"/>
          <p:cNvCxnSpPr/>
          <p:nvPr/>
        </p:nvCxnSpPr>
        <p:spPr>
          <a:xfrm>
            <a:off x="2057400" y="4419600"/>
            <a:ext cx="609600"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200" dirty="0" smtClean="0"/>
              <a:t>When writing media queries, the cascading order is something that needs to be kept in mind.</a:t>
            </a:r>
          </a:p>
          <a:p>
            <a:r>
              <a:rPr lang="en-US" sz="1200" dirty="0" smtClean="0"/>
              <a:t>Example for an inefficient way of writing media queries: ( or </a:t>
            </a:r>
            <a:r>
              <a:rPr lang="en-US" sz="1200" b="1" i="1" dirty="0" smtClean="0"/>
              <a:t>bracketing</a:t>
            </a:r>
            <a:r>
              <a:rPr lang="en-US" sz="1200" dirty="0" smtClean="0"/>
              <a:t> them in between an upper and a lower limit )</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200" b="1" u="sng" dirty="0" smtClean="0"/>
              <a:t>THE PROBLEM</a:t>
            </a:r>
          </a:p>
          <a:p>
            <a:r>
              <a:rPr lang="en-US" sz="1200" dirty="0" smtClean="0"/>
              <a:t>We are defining an upper and lower limit. </a:t>
            </a:r>
          </a:p>
          <a:p>
            <a:r>
              <a:rPr lang="en-US" sz="1200" dirty="0" smtClean="0"/>
              <a:t>The rules are defined between two ranges, instead of inheriting from the highest resolution ( for a desktop centric approach)</a:t>
            </a:r>
          </a:p>
          <a:p>
            <a:r>
              <a:rPr lang="en-US" sz="1200" dirty="0" smtClean="0"/>
              <a:t>Mobiles and tablets can have a lot of styles in common, and all the code will have to be duplicated between two set of media queries if we bracket them.</a:t>
            </a:r>
          </a:p>
          <a:p>
            <a:endParaRPr lang="en-US" sz="1200" dirty="0" smtClean="0"/>
          </a:p>
          <a:p>
            <a:r>
              <a:rPr lang="en-US" sz="1200" b="1" u="sng" dirty="0" smtClean="0"/>
              <a:t>SOLUTION:</a:t>
            </a:r>
          </a:p>
          <a:p>
            <a:r>
              <a:rPr lang="en-US" sz="1200" dirty="0" smtClean="0"/>
              <a:t>The better way would be “</a:t>
            </a:r>
            <a:r>
              <a:rPr lang="en-US" sz="1200" b="1" dirty="0" smtClean="0"/>
              <a:t>Cascading Inheritance</a:t>
            </a:r>
            <a:r>
              <a:rPr lang="en-US" sz="1200" dirty="0" smtClean="0"/>
              <a:t>” from the highest resolution to the lowest or vice versa.</a:t>
            </a:r>
          </a:p>
          <a:p>
            <a:endParaRPr lang="en-US" dirty="0"/>
          </a:p>
        </p:txBody>
      </p:sp>
      <p:sp>
        <p:nvSpPr>
          <p:cNvPr id="3" name="Title 2"/>
          <p:cNvSpPr>
            <a:spLocks noGrp="1"/>
          </p:cNvSpPr>
          <p:nvPr>
            <p:ph type="title"/>
          </p:nvPr>
        </p:nvSpPr>
        <p:spPr/>
        <p:txBody>
          <a:bodyPr/>
          <a:lstStyle/>
          <a:p>
            <a:r>
              <a:rPr lang="en-US" sz="2400" smtClean="0"/>
              <a:t>IMPORTANCE OF CASCADING MEDIA QUERIES</a:t>
            </a:r>
            <a:endParaRPr lang="en-US" sz="2400"/>
          </a:p>
        </p:txBody>
      </p:sp>
      <p:sp>
        <p:nvSpPr>
          <p:cNvPr id="4" name="Slide Number Placeholder 3"/>
          <p:cNvSpPr>
            <a:spLocks noGrp="1"/>
          </p:cNvSpPr>
          <p:nvPr>
            <p:ph type="sldNum" sz="quarter" idx="10"/>
          </p:nvPr>
        </p:nvSpPr>
        <p:spPr/>
        <p:txBody>
          <a:bodyPr/>
          <a:lstStyle/>
          <a:p>
            <a:fld id="{47ED8886-DB3B-44F4-9A80-E6A224679F20}" type="slidenum">
              <a:rPr lang="en-US" smtClean="0"/>
              <a:pPr/>
              <a:t>38</a:t>
            </a:fld>
            <a:endParaRPr lang="en-US" dirty="0"/>
          </a:p>
        </p:txBody>
      </p:sp>
      <p:pic>
        <p:nvPicPr>
          <p:cNvPr id="26626" name="Picture 2"/>
          <p:cNvPicPr>
            <a:picLocks noChangeAspect="1" noChangeArrowheads="1"/>
          </p:cNvPicPr>
          <p:nvPr/>
        </p:nvPicPr>
        <p:blipFill>
          <a:blip r:embed="rId2" cstate="print"/>
          <a:srcRect/>
          <a:stretch>
            <a:fillRect/>
          </a:stretch>
        </p:blipFill>
        <p:spPr bwMode="auto">
          <a:xfrm>
            <a:off x="609600" y="2133600"/>
            <a:ext cx="5495925" cy="13430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b="1" u="sng" smtClean="0"/>
              <a:t>Graceful Degradation Vs  Progressive enhancement. </a:t>
            </a:r>
          </a:p>
          <a:p>
            <a:endParaRPr lang="en-US" sz="1400" b="1" u="sng" smtClean="0"/>
          </a:p>
          <a:p>
            <a:endParaRPr lang="en-US" sz="1400" b="1" u="sng" smtClean="0"/>
          </a:p>
          <a:p>
            <a:endParaRPr lang="en-US" sz="1400" b="1" u="sng" smtClean="0"/>
          </a:p>
          <a:p>
            <a:endParaRPr lang="en-US" sz="1400" b="1" u="sng" smtClean="0"/>
          </a:p>
          <a:p>
            <a:endParaRPr lang="en-US" sz="1400" b="1" u="sng" smtClean="0"/>
          </a:p>
          <a:p>
            <a:endParaRPr lang="en-US" sz="1400" b="1" u="sng" smtClean="0"/>
          </a:p>
          <a:p>
            <a:endParaRPr lang="en-US" sz="1400" b="1" u="sng" smtClean="0"/>
          </a:p>
          <a:p>
            <a:endParaRPr lang="en-US" sz="1400" b="1" u="sng" smtClean="0"/>
          </a:p>
          <a:p>
            <a:r>
              <a:rPr lang="en-US" sz="1400" b="1" i="1" smtClean="0"/>
              <a:t>Graceful degradation </a:t>
            </a:r>
            <a:r>
              <a:rPr lang="en-US" sz="1400" smtClean="0"/>
              <a:t>arise out of a need that, our design should function in as many browsers, devices and platforms as possible.We wanted to take advantage of the new technology without excluding the users with setups that did not have the support. The approach was to serve the best possible experience for those device and browsers which can accommodate it, and then account for each possible degradation and ensure that the site is still functional.A standard website will scale back and gradually remove contents and features as the viewport becomes smaller.</a:t>
            </a:r>
          </a:p>
          <a:p>
            <a:r>
              <a:rPr lang="en-US" sz="1400" smtClean="0"/>
              <a:t>On </a:t>
            </a:r>
            <a:r>
              <a:rPr lang="en-US" sz="1400" b="1" i="1" smtClean="0"/>
              <a:t>Progressive enhancement</a:t>
            </a:r>
            <a:r>
              <a:rPr lang="en-US" sz="1400" smtClean="0"/>
              <a:t>, we focus more on the mobile platform, providing the users with minimal screen real estate, processing power, and third party plugins an amazing experience. As the need arises, site can gradually be enhanced for the higher resolution based ones.</a:t>
            </a:r>
          </a:p>
          <a:p>
            <a:endParaRPr lang="en-US" sz="1400"/>
          </a:p>
        </p:txBody>
      </p:sp>
      <p:sp>
        <p:nvSpPr>
          <p:cNvPr id="3" name="Title 2"/>
          <p:cNvSpPr>
            <a:spLocks noGrp="1"/>
          </p:cNvSpPr>
          <p:nvPr>
            <p:ph type="title"/>
          </p:nvPr>
        </p:nvSpPr>
        <p:spPr/>
        <p:txBody>
          <a:bodyPr/>
          <a:lstStyle/>
          <a:p>
            <a:r>
              <a:rPr lang="en-US" sz="1800" smtClean="0"/>
              <a:t>Cascading from largest to smallest ?  Or vice-versa? </a:t>
            </a:r>
            <a:br>
              <a:rPr lang="en-US" sz="1800" smtClean="0"/>
            </a:br>
            <a:r>
              <a:rPr lang="en-US" sz="1200" smtClean="0"/>
              <a:t>Depends on whether we adopt Mobile first approach or Desktop first approach. </a:t>
            </a:r>
            <a:endParaRPr lang="en-US" sz="1200"/>
          </a:p>
        </p:txBody>
      </p:sp>
      <p:sp>
        <p:nvSpPr>
          <p:cNvPr id="4" name="Slide Number Placeholder 3"/>
          <p:cNvSpPr>
            <a:spLocks noGrp="1"/>
          </p:cNvSpPr>
          <p:nvPr>
            <p:ph type="sldNum" sz="quarter" idx="10"/>
          </p:nvPr>
        </p:nvSpPr>
        <p:spPr/>
        <p:txBody>
          <a:bodyPr/>
          <a:lstStyle/>
          <a:p>
            <a:fld id="{47ED8886-DB3B-44F4-9A80-E6A224679F20}" type="slidenum">
              <a:rPr lang="en-US" smtClean="0"/>
              <a:pPr/>
              <a:t>39</a:t>
            </a:fld>
            <a:endParaRPr lang="en-US" dirty="0"/>
          </a:p>
        </p:txBody>
      </p:sp>
      <p:pic>
        <p:nvPicPr>
          <p:cNvPr id="5" name="Picture 4"/>
          <p:cNvPicPr/>
          <p:nvPr/>
        </p:nvPicPr>
        <p:blipFill>
          <a:blip r:embed="rId2" cstate="print"/>
          <a:stretch>
            <a:fillRect/>
          </a:stretch>
        </p:blipFill>
        <p:spPr>
          <a:xfrm>
            <a:off x="838200" y="1981200"/>
            <a:ext cx="4495800" cy="1650632"/>
          </a:xfrm>
          <a:prstGeom prst="rect">
            <a:avLst/>
          </a:prstGeom>
        </p:spPr>
      </p:pic>
      <p:sp>
        <p:nvSpPr>
          <p:cNvPr id="6" name="TextBox 5"/>
          <p:cNvSpPr txBox="1"/>
          <p:nvPr/>
        </p:nvSpPr>
        <p:spPr>
          <a:xfrm>
            <a:off x="905033" y="3456801"/>
            <a:ext cx="1152367"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b="1" smtClean="0"/>
              <a:t>DESKTOP FIRST</a:t>
            </a:r>
            <a:endParaRPr lang="en-US" sz="1200" b="1"/>
          </a:p>
        </p:txBody>
      </p:sp>
      <p:sp>
        <p:nvSpPr>
          <p:cNvPr id="7" name="TextBox 6"/>
          <p:cNvSpPr txBox="1"/>
          <p:nvPr/>
        </p:nvSpPr>
        <p:spPr>
          <a:xfrm>
            <a:off x="4562633" y="1932801"/>
            <a:ext cx="1108252"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b="1" smtClean="0"/>
              <a:t>MOBILE  FIRST</a:t>
            </a:r>
            <a:endParaRPr lang="en-US" sz="1200" b="1"/>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b="1" u="sng" smtClean="0"/>
              <a:t>WHAT? </a:t>
            </a:r>
            <a:endParaRPr sz="1800" b="1" u="sng" smtClean="0"/>
          </a:p>
          <a:p>
            <a:r>
              <a:rPr sz="1800" smtClean="0"/>
              <a:t>RWD is a concept, a discipline or a set of design principles which allows a website to respond or adapt to a different viewport size, irrespective of its size (desktop/tablet/mobile) or a domain/sub domain (site.com &amp; m.site.com) for people with mobile devices.</a:t>
            </a:r>
          </a:p>
          <a:p>
            <a:r>
              <a:rPr lang="en-US" sz="1800" b="1" u="sng" smtClean="0"/>
              <a:t>WHY?</a:t>
            </a:r>
            <a:endParaRPr sz="1800" b="1" u="sng" smtClean="0"/>
          </a:p>
          <a:p>
            <a:r>
              <a:rPr lang="en-US" sz="1800" smtClean="0"/>
              <a:t>The browser landscape is no longer restricted to desktop, with devices becoming smaller &amp; larger simultaneously.The web has moved beyond the horizons of desktop. So creating custom experiences for every new browser, &amp; device resolutions will be almost impossible to do, and a nightmare when it comes to maintainability even if we do so.</a:t>
            </a:r>
          </a:p>
          <a:p>
            <a:r>
              <a:rPr lang="en-US" sz="1800" b="1" u="sng" smtClean="0"/>
              <a:t>HOW?</a:t>
            </a:r>
          </a:p>
          <a:p>
            <a:r>
              <a:rPr lang="en-US" sz="1800" smtClean="0"/>
              <a:t>The aim is to </a:t>
            </a:r>
            <a:r>
              <a:rPr lang="en-US" sz="1800" b="1" i="1" smtClean="0"/>
              <a:t>adapt</a:t>
            </a:r>
            <a:r>
              <a:rPr lang="en-US" sz="1800" smtClean="0"/>
              <a:t> to the constraints of the browser window or the device in which the same is being rendered, thereby creating a design that respond to the user needs.</a:t>
            </a:r>
            <a:endParaRPr sz="1800" dirty="0"/>
          </a:p>
        </p:txBody>
      </p:sp>
      <p:sp>
        <p:nvSpPr>
          <p:cNvPr id="3" name="Title 2"/>
          <p:cNvSpPr>
            <a:spLocks noGrp="1"/>
          </p:cNvSpPr>
          <p:nvPr>
            <p:ph type="title"/>
          </p:nvPr>
        </p:nvSpPr>
        <p:spPr/>
        <p:txBody>
          <a:bodyPr/>
          <a:lstStyle/>
          <a:p>
            <a:r>
              <a:rPr lang="en-US" smtClean="0"/>
              <a:t>OVERVIEW</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4</a:t>
            </a:fld>
            <a:endParaRPr lang="en-US" dirty="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sz="1400" b="1" u="sng" smtClean="0"/>
              <a:t>For a mobile first approach:</a:t>
            </a:r>
          </a:p>
          <a:p>
            <a:pPr lvl="0">
              <a:buFont typeface="+mj-lt"/>
              <a:buAutoNum type="alphaLcPeriod"/>
            </a:pPr>
            <a:r>
              <a:rPr lang="en-US" sz="1400" smtClean="0"/>
              <a:t>Bare minimum CSS styles can be used to target mobile devices first. </a:t>
            </a:r>
          </a:p>
          <a:p>
            <a:pPr lvl="0">
              <a:buFont typeface="+mj-lt"/>
              <a:buAutoNum type="alphaLcPeriod"/>
            </a:pPr>
            <a:r>
              <a:rPr lang="en-US" sz="1400" smtClean="0"/>
              <a:t>For desktop and tablet, using media queries, more complex and advanced CSS can be applied.</a:t>
            </a:r>
          </a:p>
          <a:p>
            <a:pPr lvl="0">
              <a:buFont typeface="+mj-lt"/>
              <a:buAutoNum type="alphaLcPeriod"/>
            </a:pPr>
            <a:r>
              <a:rPr lang="en-US" sz="1400" smtClean="0"/>
              <a:t>Improved speed and rendering time for mobile devices since media queries are not computed.</a:t>
            </a:r>
          </a:p>
          <a:p>
            <a:pPr lvl="0">
              <a:buFont typeface="+mj-lt"/>
              <a:buAutoNum type="alphaLcPeriod"/>
            </a:pPr>
            <a:r>
              <a:rPr lang="en-US" sz="1400" smtClean="0"/>
              <a:t>Difficult for complex designs.</a:t>
            </a:r>
          </a:p>
          <a:p>
            <a:pPr lvl="0">
              <a:buFont typeface="+mj-lt"/>
              <a:buAutoNum type="alphaLcPeriod"/>
            </a:pPr>
            <a:endParaRPr lang="en-US" sz="1400" smtClean="0"/>
          </a:p>
          <a:p>
            <a:pPr lvl="0">
              <a:buNone/>
            </a:pPr>
            <a:r>
              <a:rPr lang="en-US" sz="1400" b="1" u="sng" smtClean="0"/>
              <a:t>For a desktop first approach:</a:t>
            </a:r>
          </a:p>
          <a:p>
            <a:pPr lvl="0">
              <a:buFont typeface="+mj-lt"/>
              <a:buAutoNum type="alphaLcPeriod"/>
            </a:pPr>
            <a:r>
              <a:rPr lang="en-US" sz="1400" smtClean="0"/>
              <a:t>Desktop, tablet &amp; mobile designs are based off the same design with smaller resolutions simply removing elements or altering styles.</a:t>
            </a:r>
          </a:p>
          <a:p>
            <a:pPr lvl="0">
              <a:buFont typeface="+mj-lt"/>
              <a:buAutoNum type="alphaLcPeriod"/>
            </a:pPr>
            <a:r>
              <a:rPr lang="en-US" sz="1400" smtClean="0"/>
              <a:t>For a complex design, much easier to use.</a:t>
            </a:r>
          </a:p>
          <a:p>
            <a:pPr lvl="0">
              <a:buFont typeface="+mj-lt"/>
              <a:buAutoNum type="alphaLcPeriod"/>
            </a:pPr>
            <a:r>
              <a:rPr lang="en-US" sz="1400" smtClean="0"/>
              <a:t>Easier to scale fluid websites from a larger size to a smaller one.</a:t>
            </a:r>
          </a:p>
          <a:p>
            <a:pPr lvl="0">
              <a:buNone/>
            </a:pPr>
            <a:endParaRPr lang="en-US" sz="1400" b="1" u="sng" smtClean="0"/>
          </a:p>
          <a:p>
            <a:pPr lvl="0">
              <a:buNone/>
            </a:pPr>
            <a:r>
              <a:rPr lang="en-US" sz="1400" b="1" u="sng" smtClean="0"/>
              <a:t>Where &amp; how  do cascading inheritance of Media Query  fits in all of these?</a:t>
            </a:r>
          </a:p>
          <a:p>
            <a:pPr lvl="0">
              <a:buNone/>
            </a:pPr>
            <a:endParaRPr lang="en-US" sz="1400" b="1" u="sng" smtClean="0"/>
          </a:p>
          <a:p>
            <a:endParaRPr lang="en-US" sz="1400"/>
          </a:p>
        </p:txBody>
      </p:sp>
      <p:sp>
        <p:nvSpPr>
          <p:cNvPr id="3" name="Title 2"/>
          <p:cNvSpPr>
            <a:spLocks noGrp="1"/>
          </p:cNvSpPr>
          <p:nvPr>
            <p:ph type="title"/>
          </p:nvPr>
        </p:nvSpPr>
        <p:spPr/>
        <p:txBody>
          <a:bodyPr/>
          <a:lstStyle/>
          <a:p>
            <a:r>
              <a:rPr lang="en-US" sz="2000" smtClean="0"/>
              <a:t>Advantages Vs Disadvantages</a:t>
            </a:r>
            <a:br>
              <a:rPr lang="en-US" sz="2000" smtClean="0"/>
            </a:br>
            <a:r>
              <a:rPr lang="en-US" sz="1400" smtClean="0"/>
              <a:t>of Graceful Degradation and Progressive Enhancement</a:t>
            </a:r>
            <a:endParaRPr lang="en-US" sz="1400"/>
          </a:p>
        </p:txBody>
      </p:sp>
      <p:sp>
        <p:nvSpPr>
          <p:cNvPr id="4" name="Slide Number Placeholder 3"/>
          <p:cNvSpPr>
            <a:spLocks noGrp="1"/>
          </p:cNvSpPr>
          <p:nvPr>
            <p:ph type="sldNum" sz="quarter" idx="10"/>
          </p:nvPr>
        </p:nvSpPr>
        <p:spPr/>
        <p:txBody>
          <a:bodyPr/>
          <a:lstStyle/>
          <a:p>
            <a:fld id="{47ED8886-DB3B-44F4-9A80-E6A224679F20}" type="slidenum">
              <a:rPr lang="en-US" smtClean="0"/>
              <a:pPr/>
              <a:t>40</a:t>
            </a:fld>
            <a:endParaRPr lang="en-US" dirty="0"/>
          </a:p>
        </p:txBody>
      </p:sp>
      <p:pic>
        <p:nvPicPr>
          <p:cNvPr id="5" name="Picture 4"/>
          <p:cNvPicPr/>
          <p:nvPr/>
        </p:nvPicPr>
        <p:blipFill>
          <a:blip r:embed="rId2" cstate="print"/>
          <a:stretch>
            <a:fillRect/>
          </a:stretch>
        </p:blipFill>
        <p:spPr>
          <a:xfrm>
            <a:off x="457200" y="4953000"/>
            <a:ext cx="5019675" cy="1559511"/>
          </a:xfrm>
          <a:prstGeom prst="rect">
            <a:avLst/>
          </a:prstGeom>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smtClean="0"/>
              <a:t>Using an upper and a lower limit using max- and min- does not allow for inheritance between resolutions.</a:t>
            </a:r>
          </a:p>
          <a:p>
            <a:r>
              <a:rPr lang="en-US" sz="1400" smtClean="0"/>
              <a:t>So for a desktop first approach, only use </a:t>
            </a:r>
            <a:r>
              <a:rPr lang="en-US" sz="1400" b="1" smtClean="0"/>
              <a:t>max-width</a:t>
            </a:r>
            <a:r>
              <a:rPr lang="en-US" sz="1400" smtClean="0"/>
              <a:t> and for a mobile first approach, only use </a:t>
            </a:r>
            <a:r>
              <a:rPr lang="en-US" sz="1400" b="1" smtClean="0"/>
              <a:t>min-width</a:t>
            </a:r>
            <a:r>
              <a:rPr lang="en-US" sz="1400" smtClean="0"/>
              <a:t>.</a:t>
            </a:r>
          </a:p>
          <a:p>
            <a:r>
              <a:rPr lang="en-US" sz="1400" smtClean="0"/>
              <a:t>So, tablet will inherit desktop rules (since they are defined by default ), and mobile will inherit tablet and desktop rules. ( both are defined previously )</a:t>
            </a:r>
          </a:p>
          <a:p>
            <a:r>
              <a:rPr lang="en-US" sz="1400" smtClean="0"/>
              <a:t>The same concept used in reverse for mobile first using </a:t>
            </a:r>
            <a:r>
              <a:rPr lang="en-US" sz="1400" b="1" smtClean="0">
                <a:solidFill>
                  <a:srgbClr val="FF0000"/>
                </a:solidFill>
              </a:rPr>
              <a:t>min-width</a:t>
            </a:r>
            <a:r>
              <a:rPr lang="en-US" sz="1400" smtClean="0"/>
              <a:t>. These approaches are superior as it reduces code complexity and repetition.</a:t>
            </a:r>
          </a:p>
          <a:p>
            <a:endParaRPr lang="en-US"/>
          </a:p>
        </p:txBody>
      </p:sp>
      <p:sp>
        <p:nvSpPr>
          <p:cNvPr id="3" name="Title 2"/>
          <p:cNvSpPr>
            <a:spLocks noGrp="1"/>
          </p:cNvSpPr>
          <p:nvPr>
            <p:ph type="title"/>
          </p:nvPr>
        </p:nvSpPr>
        <p:spPr/>
        <p:txBody>
          <a:bodyPr/>
          <a:lstStyle/>
          <a:p>
            <a:r>
              <a:rPr lang="en-US" smtClean="0"/>
              <a:t>Cascading Inheritance</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41</a:t>
            </a:fld>
            <a:endParaRPr lang="en-US" dirty="0"/>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endParaRPr lang="en-US" smtClean="0"/>
          </a:p>
          <a:p>
            <a:endParaRPr lang="en-US"/>
          </a:p>
        </p:txBody>
      </p:sp>
      <p:sp>
        <p:nvSpPr>
          <p:cNvPr id="3" name="Title 2"/>
          <p:cNvSpPr>
            <a:spLocks noGrp="1"/>
          </p:cNvSpPr>
          <p:nvPr>
            <p:ph type="title"/>
          </p:nvPr>
        </p:nvSpPr>
        <p:spPr/>
        <p:txBody>
          <a:bodyPr/>
          <a:lstStyle/>
          <a:p>
            <a:r>
              <a:rPr lang="en-US" sz="2800" smtClean="0"/>
              <a:t>DESKTOP FIRST APPROACH</a:t>
            </a:r>
            <a:r>
              <a:rPr lang="en-US" smtClean="0"/>
              <a:t/>
            </a:r>
            <a:br>
              <a:rPr lang="en-US" smtClean="0"/>
            </a:br>
            <a:r>
              <a:rPr lang="en-US" sz="1800" smtClean="0"/>
              <a:t>cascading..</a:t>
            </a:r>
            <a:endParaRPr lang="en-US" sz="1800"/>
          </a:p>
        </p:txBody>
      </p:sp>
      <p:sp>
        <p:nvSpPr>
          <p:cNvPr id="4" name="Slide Number Placeholder 3"/>
          <p:cNvSpPr>
            <a:spLocks noGrp="1"/>
          </p:cNvSpPr>
          <p:nvPr>
            <p:ph type="sldNum" sz="quarter" idx="10"/>
          </p:nvPr>
        </p:nvSpPr>
        <p:spPr/>
        <p:txBody>
          <a:bodyPr/>
          <a:lstStyle/>
          <a:p>
            <a:fld id="{47ED8886-DB3B-44F4-9A80-E6A224679F20}" type="slidenum">
              <a:rPr lang="en-US" smtClean="0"/>
              <a:pPr/>
              <a:t>42</a:t>
            </a:fld>
            <a:endParaRPr lang="en-US" dirty="0"/>
          </a:p>
        </p:txBody>
      </p:sp>
      <p:pic>
        <p:nvPicPr>
          <p:cNvPr id="5" name="Picture 4"/>
          <p:cNvPicPr/>
          <p:nvPr/>
        </p:nvPicPr>
        <p:blipFill>
          <a:blip r:embed="rId2" cstate="print"/>
          <a:stretch>
            <a:fillRect/>
          </a:stretch>
        </p:blipFill>
        <p:spPr>
          <a:xfrm>
            <a:off x="457200" y="3657600"/>
            <a:ext cx="7424005" cy="2667000"/>
          </a:xfrm>
          <a:prstGeom prst="rect">
            <a:avLst/>
          </a:prstGeom>
        </p:spPr>
      </p:pic>
      <p:pic>
        <p:nvPicPr>
          <p:cNvPr id="27650" name="Picture 2"/>
          <p:cNvPicPr>
            <a:picLocks noChangeAspect="1" noChangeArrowheads="1"/>
          </p:cNvPicPr>
          <p:nvPr/>
        </p:nvPicPr>
        <p:blipFill>
          <a:blip r:embed="rId3" cstate="print"/>
          <a:srcRect/>
          <a:stretch>
            <a:fillRect/>
          </a:stretch>
        </p:blipFill>
        <p:spPr bwMode="auto">
          <a:xfrm>
            <a:off x="533400" y="1504950"/>
            <a:ext cx="3057525" cy="2152650"/>
          </a:xfrm>
          <a:prstGeom prst="rect">
            <a:avLst/>
          </a:prstGeom>
          <a:noFill/>
          <a:ln w="9525">
            <a:noFill/>
            <a:miter lim="800000"/>
            <a:headEnd/>
            <a:tailEnd/>
          </a:ln>
        </p:spPr>
      </p:pic>
      <p:sp>
        <p:nvSpPr>
          <p:cNvPr id="7" name="Rectangle 6"/>
          <p:cNvSpPr/>
          <p:nvPr/>
        </p:nvSpPr>
        <p:spPr>
          <a:xfrm>
            <a:off x="3810000" y="1600200"/>
            <a:ext cx="44196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STYLES </a:t>
            </a:r>
            <a:endParaRPr lang="en-US"/>
          </a:p>
        </p:txBody>
      </p:sp>
      <p:sp>
        <p:nvSpPr>
          <p:cNvPr id="8" name="Rectangle 7"/>
          <p:cNvSpPr/>
          <p:nvPr/>
        </p:nvSpPr>
        <p:spPr>
          <a:xfrm>
            <a:off x="5029200" y="1752600"/>
            <a:ext cx="3200400" cy="1295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ectangle 8"/>
          <p:cNvSpPr/>
          <p:nvPr/>
        </p:nvSpPr>
        <p:spPr>
          <a:xfrm>
            <a:off x="6096000" y="1981200"/>
            <a:ext cx="2133600" cy="838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p:cNvSpPr/>
          <p:nvPr/>
        </p:nvSpPr>
        <p:spPr>
          <a:xfrm>
            <a:off x="6705600" y="2209800"/>
            <a:ext cx="15240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3" name="TextBox 12"/>
          <p:cNvSpPr txBox="1"/>
          <p:nvPr/>
        </p:nvSpPr>
        <p:spPr>
          <a:xfrm>
            <a:off x="3962400" y="1988403"/>
            <a:ext cx="914400" cy="83099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sz="1200" smtClean="0"/>
              <a:t>Common General styles </a:t>
            </a:r>
          </a:p>
          <a:p>
            <a:r>
              <a:rPr lang="en-US" sz="1200" smtClean="0"/>
              <a:t>For 1024px</a:t>
            </a:r>
            <a:endParaRPr lang="en-US" sz="1200"/>
          </a:p>
        </p:txBody>
      </p:sp>
      <p:sp>
        <p:nvSpPr>
          <p:cNvPr id="14" name="TextBox 13"/>
          <p:cNvSpPr txBox="1"/>
          <p:nvPr/>
        </p:nvSpPr>
        <p:spPr>
          <a:xfrm>
            <a:off x="4572000" y="3276600"/>
            <a:ext cx="1066254" cy="461665"/>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smtClean="0"/>
              <a:t>Tablet specific</a:t>
            </a:r>
          </a:p>
          <a:p>
            <a:r>
              <a:rPr lang="en-US" sz="1200" smtClean="0"/>
              <a:t>Styles (768px)</a:t>
            </a:r>
            <a:endParaRPr lang="en-US" sz="1200"/>
          </a:p>
        </p:txBody>
      </p:sp>
      <p:sp>
        <p:nvSpPr>
          <p:cNvPr id="15" name="TextBox 14"/>
          <p:cNvSpPr txBox="1"/>
          <p:nvPr/>
        </p:nvSpPr>
        <p:spPr>
          <a:xfrm>
            <a:off x="5867400" y="3276600"/>
            <a:ext cx="1056828" cy="461665"/>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smtClean="0"/>
              <a:t>Wide mobile</a:t>
            </a:r>
          </a:p>
          <a:p>
            <a:r>
              <a:rPr lang="en-US" sz="1200" smtClean="0"/>
              <a:t>Styles (480px)</a:t>
            </a:r>
            <a:endParaRPr lang="en-US" sz="1200"/>
          </a:p>
        </p:txBody>
      </p:sp>
      <p:sp>
        <p:nvSpPr>
          <p:cNvPr id="16" name="TextBox 15"/>
          <p:cNvSpPr txBox="1"/>
          <p:nvPr/>
        </p:nvSpPr>
        <p:spPr>
          <a:xfrm>
            <a:off x="7162800" y="3276600"/>
            <a:ext cx="1026243" cy="461665"/>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smtClean="0"/>
              <a:t>Small mobile </a:t>
            </a:r>
          </a:p>
          <a:p>
            <a:r>
              <a:rPr lang="en-US" sz="1200" smtClean="0"/>
              <a:t>Styles (320px</a:t>
            </a:r>
            <a:endParaRPr lang="en-US" sz="1200"/>
          </a:p>
        </p:txBody>
      </p:sp>
      <p:cxnSp>
        <p:nvCxnSpPr>
          <p:cNvPr id="18" name="Straight Arrow Connector 17"/>
          <p:cNvCxnSpPr/>
          <p:nvPr/>
        </p:nvCxnSpPr>
        <p:spPr>
          <a:xfrm flipV="1">
            <a:off x="5257800" y="2438400"/>
            <a:ext cx="228600" cy="838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flipV="1">
            <a:off x="6172200" y="2438400"/>
            <a:ext cx="228600" cy="838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V="1">
            <a:off x="7543800" y="2438400"/>
            <a:ext cx="228600" cy="838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smtClean="0"/>
              <a:t>.</a:t>
            </a:r>
            <a:endParaRPr lang="en-US"/>
          </a:p>
        </p:txBody>
      </p:sp>
      <p:sp>
        <p:nvSpPr>
          <p:cNvPr id="3" name="Title 2"/>
          <p:cNvSpPr>
            <a:spLocks noGrp="1"/>
          </p:cNvSpPr>
          <p:nvPr>
            <p:ph type="title"/>
          </p:nvPr>
        </p:nvSpPr>
        <p:spPr/>
        <p:txBody>
          <a:bodyPr/>
          <a:lstStyle/>
          <a:p>
            <a:r>
              <a:rPr lang="en-US" sz="2800" smtClean="0"/>
              <a:t>Mobile First Approach</a:t>
            </a:r>
            <a:br>
              <a:rPr lang="en-US" sz="2800" smtClean="0"/>
            </a:br>
            <a:r>
              <a:rPr lang="en-US" sz="2000" smtClean="0"/>
              <a:t>Cascading…</a:t>
            </a:r>
            <a:endParaRPr lang="en-US" sz="2000"/>
          </a:p>
        </p:txBody>
      </p:sp>
      <p:sp>
        <p:nvSpPr>
          <p:cNvPr id="4" name="Slide Number Placeholder 3"/>
          <p:cNvSpPr>
            <a:spLocks noGrp="1"/>
          </p:cNvSpPr>
          <p:nvPr>
            <p:ph type="sldNum" sz="quarter" idx="10"/>
          </p:nvPr>
        </p:nvSpPr>
        <p:spPr/>
        <p:txBody>
          <a:bodyPr/>
          <a:lstStyle/>
          <a:p>
            <a:fld id="{47ED8886-DB3B-44F4-9A80-E6A224679F20}" type="slidenum">
              <a:rPr lang="en-US" smtClean="0"/>
              <a:pPr/>
              <a:t>43</a:t>
            </a:fld>
            <a:endParaRPr lang="en-US" dirty="0"/>
          </a:p>
        </p:txBody>
      </p:sp>
      <p:pic>
        <p:nvPicPr>
          <p:cNvPr id="28674" name="Picture 2"/>
          <p:cNvPicPr>
            <a:picLocks noChangeAspect="1" noChangeArrowheads="1"/>
          </p:cNvPicPr>
          <p:nvPr/>
        </p:nvPicPr>
        <p:blipFill>
          <a:blip r:embed="rId2" cstate="print"/>
          <a:srcRect/>
          <a:stretch>
            <a:fillRect/>
          </a:stretch>
        </p:blipFill>
        <p:spPr bwMode="auto">
          <a:xfrm>
            <a:off x="152400" y="1524000"/>
            <a:ext cx="3067050" cy="2124075"/>
          </a:xfrm>
          <a:prstGeom prst="rect">
            <a:avLst/>
          </a:prstGeom>
          <a:noFill/>
          <a:ln w="9525">
            <a:noFill/>
            <a:miter lim="800000"/>
            <a:headEnd/>
            <a:tailEnd/>
          </a:ln>
        </p:spPr>
      </p:pic>
      <p:pic>
        <p:nvPicPr>
          <p:cNvPr id="6" name="Picture 5"/>
          <p:cNvPicPr/>
          <p:nvPr/>
        </p:nvPicPr>
        <p:blipFill>
          <a:blip r:embed="rId3" cstate="print"/>
          <a:stretch>
            <a:fillRect/>
          </a:stretch>
        </p:blipFill>
        <p:spPr>
          <a:xfrm>
            <a:off x="152400" y="3962400"/>
            <a:ext cx="6961780" cy="2371725"/>
          </a:xfrm>
          <a:prstGeom prst="rect">
            <a:avLst/>
          </a:prstGeom>
        </p:spPr>
      </p:pic>
      <p:sp>
        <p:nvSpPr>
          <p:cNvPr id="7" name="Rectangle 6"/>
          <p:cNvSpPr/>
          <p:nvPr/>
        </p:nvSpPr>
        <p:spPr>
          <a:xfrm>
            <a:off x="4114800" y="1600200"/>
            <a:ext cx="44196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STYLES </a:t>
            </a:r>
            <a:endParaRPr lang="en-US"/>
          </a:p>
        </p:txBody>
      </p:sp>
      <p:sp>
        <p:nvSpPr>
          <p:cNvPr id="8" name="Rectangle 7"/>
          <p:cNvSpPr/>
          <p:nvPr/>
        </p:nvSpPr>
        <p:spPr>
          <a:xfrm>
            <a:off x="4114800" y="1752600"/>
            <a:ext cx="3200400" cy="1295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ectangle 8"/>
          <p:cNvSpPr/>
          <p:nvPr/>
        </p:nvSpPr>
        <p:spPr>
          <a:xfrm>
            <a:off x="4114800" y="1981200"/>
            <a:ext cx="2133600" cy="8382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Rectangle 9"/>
          <p:cNvSpPr/>
          <p:nvPr/>
        </p:nvSpPr>
        <p:spPr>
          <a:xfrm>
            <a:off x="4114800" y="2209800"/>
            <a:ext cx="15240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1" name="TextBox 10"/>
          <p:cNvSpPr txBox="1"/>
          <p:nvPr/>
        </p:nvSpPr>
        <p:spPr>
          <a:xfrm>
            <a:off x="3886200" y="3352800"/>
            <a:ext cx="1181606" cy="461665"/>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smtClean="0"/>
              <a:t>Minimum styles</a:t>
            </a:r>
          </a:p>
          <a:p>
            <a:r>
              <a:rPr lang="en-US" sz="1200" smtClean="0"/>
              <a:t> for mobile </a:t>
            </a:r>
            <a:endParaRPr lang="en-US" sz="1200"/>
          </a:p>
        </p:txBody>
      </p:sp>
      <p:cxnSp>
        <p:nvCxnSpPr>
          <p:cNvPr id="13" name="Straight Arrow Connector 12"/>
          <p:cNvCxnSpPr>
            <a:stCxn id="11" idx="0"/>
          </p:cNvCxnSpPr>
          <p:nvPr/>
        </p:nvCxnSpPr>
        <p:spPr>
          <a:xfrm flipV="1">
            <a:off x="4477003" y="2362200"/>
            <a:ext cx="18797" cy="990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5867400" y="3352800"/>
            <a:ext cx="1016176" cy="461665"/>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smtClean="0"/>
              <a:t>Add more for</a:t>
            </a:r>
          </a:p>
          <a:p>
            <a:r>
              <a:rPr lang="en-US" sz="1200" smtClean="0"/>
              <a:t> tablet</a:t>
            </a:r>
            <a:endParaRPr lang="en-US" sz="1200"/>
          </a:p>
        </p:txBody>
      </p:sp>
      <p:cxnSp>
        <p:nvCxnSpPr>
          <p:cNvPr id="15" name="Straight Arrow Connector 14"/>
          <p:cNvCxnSpPr/>
          <p:nvPr/>
        </p:nvCxnSpPr>
        <p:spPr>
          <a:xfrm flipV="1">
            <a:off x="6705600" y="2438400"/>
            <a:ext cx="0"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7289624" y="3352800"/>
            <a:ext cx="1016176" cy="461665"/>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smtClean="0"/>
              <a:t>Add more for</a:t>
            </a:r>
          </a:p>
          <a:p>
            <a:r>
              <a:rPr lang="en-US" sz="1200" smtClean="0"/>
              <a:t> desktop</a:t>
            </a:r>
            <a:endParaRPr lang="en-US" sz="1200"/>
          </a:p>
        </p:txBody>
      </p:sp>
      <p:cxnSp>
        <p:nvCxnSpPr>
          <p:cNvPr id="18" name="Straight Arrow Connector 17"/>
          <p:cNvCxnSpPr/>
          <p:nvPr/>
        </p:nvCxnSpPr>
        <p:spPr>
          <a:xfrm flipV="1">
            <a:off x="7924800" y="2514600"/>
            <a:ext cx="0"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b="1" u="sng" smtClean="0"/>
              <a:t>The problem with desktop first approach is:</a:t>
            </a:r>
          </a:p>
          <a:p>
            <a:r>
              <a:rPr lang="en-US" sz="1400" smtClean="0"/>
              <a:t>Even if we have a default style and a resolution specific media query overriding the default stylesheet at a later point of time,  the assets ( images ) have to be downloaded twice even if only one asset is applied in the end.</a:t>
            </a:r>
          </a:p>
          <a:p>
            <a:r>
              <a:rPr lang="en-US" sz="1400" smtClean="0"/>
              <a:t>The users on smaller screens are forced to download high resolution image as well though they see only a smaller version of it. </a:t>
            </a:r>
          </a:p>
          <a:p>
            <a:r>
              <a:rPr lang="en-US" sz="1400" smtClean="0"/>
              <a:t>When we start with a desktop first approach, we tend to take advantage of everything the desktop platform can offer, and later find out that the same doesn’t work as expected on a mobile platform. </a:t>
            </a:r>
          </a:p>
          <a:p>
            <a:r>
              <a:rPr lang="en-US" sz="1400" smtClean="0"/>
              <a:t>All of the content ( text, image, video, audio ) is served up at the same time to the largest platform and from that point, we think about the mobile versions by either ignoring or removing certain parts from the page. </a:t>
            </a:r>
          </a:p>
          <a:p>
            <a:r>
              <a:rPr lang="en-US" sz="1400" smtClean="0"/>
              <a:t>The problem is, we have already loaded everything whether the given platform needed it or not. </a:t>
            </a:r>
          </a:p>
          <a:p>
            <a:r>
              <a:rPr lang="en-US" sz="1400" smtClean="0"/>
              <a:t>We served more content than is necessary on a platform that is associated with the slower download speeds.</a:t>
            </a:r>
          </a:p>
          <a:p>
            <a:endParaRPr lang="en-US" sz="1400" smtClean="0"/>
          </a:p>
          <a:p>
            <a:r>
              <a:rPr lang="en-US" sz="1400" b="1" u="sng" smtClean="0"/>
              <a:t>An example scenario: </a:t>
            </a:r>
          </a:p>
          <a:p>
            <a:r>
              <a:rPr lang="en-US" sz="1400" smtClean="0"/>
              <a:t>We will first do the desktop version, wire up all the click events with jquery or javascript and later when it is time to switch on to mobile device, we need to think more on handling the gestures and tap events along with various problems that the mobile platform offers. ( 300 milli second time delay for tap events being one of them )</a:t>
            </a:r>
          </a:p>
          <a:p>
            <a:endParaRPr lang="en-US" sz="1400" smtClean="0"/>
          </a:p>
          <a:p>
            <a:endParaRPr lang="en-US" sz="1400" smtClean="0"/>
          </a:p>
          <a:p>
            <a:endParaRPr lang="en-US" sz="1400"/>
          </a:p>
        </p:txBody>
      </p:sp>
      <p:sp>
        <p:nvSpPr>
          <p:cNvPr id="3" name="Title 2"/>
          <p:cNvSpPr>
            <a:spLocks noGrp="1"/>
          </p:cNvSpPr>
          <p:nvPr>
            <p:ph type="title"/>
          </p:nvPr>
        </p:nvSpPr>
        <p:spPr/>
        <p:txBody>
          <a:bodyPr/>
          <a:lstStyle/>
          <a:p>
            <a:r>
              <a:rPr lang="en-US" smtClean="0"/>
              <a:t>PROS &amp; CONS </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44</a:t>
            </a:fld>
            <a:endParaRPr lang="en-US" dirty="0"/>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b="1" u="sng" smtClean="0"/>
              <a:t>How mobile first edges over desktop first approach?</a:t>
            </a:r>
          </a:p>
          <a:p>
            <a:r>
              <a:rPr lang="en-US" sz="1400" smtClean="0"/>
              <a:t>Mobile first concept + media queries offer a better approach. </a:t>
            </a:r>
          </a:p>
          <a:p>
            <a:r>
              <a:rPr lang="en-US" sz="1400" smtClean="0"/>
              <a:t>Default stylesheet is a mobile oriented one instead of a desktop oriented one. </a:t>
            </a:r>
          </a:p>
          <a:p>
            <a:r>
              <a:rPr lang="en-US" sz="1400" smtClean="0"/>
              <a:t>Layout fot the smallest screen is done first, and then usign media query to progressively enhance the design as resolution increases. </a:t>
            </a:r>
          </a:p>
          <a:p>
            <a:r>
              <a:rPr lang="en-US" sz="1400" smtClean="0"/>
              <a:t>Benefit:  A browser without a media query support will still get a single column layout in case the Javascript is turned off. </a:t>
            </a:r>
          </a:p>
          <a:p>
            <a:r>
              <a:rPr lang="en-US" sz="1400" smtClean="0"/>
              <a:t>This gives greater accessibility to the content, and does not make any assumptions about the capabilities of the device or the browser that is rendering our design. It’s a more bullet proof way of implementing RWD. </a:t>
            </a:r>
          </a:p>
          <a:p>
            <a:r>
              <a:rPr lang="en-US" sz="1400" smtClean="0"/>
              <a:t>By embracing progressive enhancement ( mobile first ),  we ensure quality access for all with an enhanced experience for those devices that are capable of it.</a:t>
            </a:r>
          </a:p>
          <a:p>
            <a:r>
              <a:rPr lang="en-US" sz="1400" smtClean="0"/>
              <a:t>We deal with the constraints head on at first itself.</a:t>
            </a:r>
          </a:p>
          <a:p>
            <a:r>
              <a:rPr lang="en-US" sz="1400" smtClean="0"/>
              <a:t>We have already trimmed down the content to its most vital elements.</a:t>
            </a:r>
          </a:p>
          <a:p>
            <a:r>
              <a:rPr lang="en-US" sz="1400" smtClean="0"/>
              <a:t>So while progressively enhancing to tablet and desktop, instead of decidign what needs to be removed from it, we can decide on what needs to be added to provide an even better user experience. </a:t>
            </a:r>
          </a:p>
          <a:p>
            <a:r>
              <a:rPr lang="en-US" sz="1400" smtClean="0"/>
              <a:t>Extra resources are loaded on a need basis to platforms and devices that can handle them. </a:t>
            </a:r>
          </a:p>
          <a:p>
            <a:r>
              <a:rPr lang="en-US" sz="1400" smtClean="0"/>
              <a:t>Mobile first is not easy. </a:t>
            </a:r>
          </a:p>
          <a:p>
            <a:r>
              <a:rPr lang="en-US" sz="1400" smtClean="0"/>
              <a:t>The constraints to handle at first is more – Smaller screens &amp; fewer resources. </a:t>
            </a:r>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45</a:t>
            </a:fld>
            <a:endParaRPr lang="en-US" dirty="0"/>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200" smtClean="0"/>
              <a:t>Breakpoints are the point at which your sites content will </a:t>
            </a:r>
            <a:r>
              <a:rPr lang="en-US" sz="1200" b="1" i="1" smtClean="0"/>
              <a:t>respond</a:t>
            </a:r>
            <a:r>
              <a:rPr lang="en-US" sz="1200" smtClean="0"/>
              <a:t> to provide the user with the best possible layout to consume the information. We use these along with the CSS3 media query to alter the design and layout so that the site responds to the devices and resolutions they are rendered in.</a:t>
            </a:r>
          </a:p>
          <a:p>
            <a:r>
              <a:rPr lang="en-US" sz="1200" smtClean="0"/>
              <a:t>Usually we define our breakpoints at the exact device width that we are looking to target.  The most common breakpoints are:</a:t>
            </a:r>
          </a:p>
          <a:p>
            <a:r>
              <a:rPr lang="en-US" sz="1200" b="1" smtClean="0"/>
              <a:t>iPhone</a:t>
            </a:r>
            <a:r>
              <a:rPr lang="en-US" sz="1200" smtClean="0"/>
              <a:t>: (320px and 480px), </a:t>
            </a:r>
            <a:r>
              <a:rPr lang="en-US" sz="1200" b="1" smtClean="0"/>
              <a:t>Tablet </a:t>
            </a:r>
            <a:r>
              <a:rPr lang="en-US" sz="1200" smtClean="0"/>
              <a:t>( usually iPad at  768px and 1024px ) and </a:t>
            </a:r>
            <a:r>
              <a:rPr lang="en-US" sz="1200" b="1" smtClean="0"/>
              <a:t>anything above </a:t>
            </a:r>
            <a:r>
              <a:rPr lang="en-US" sz="1200" smtClean="0"/>
              <a:t>1024 </a:t>
            </a:r>
          </a:p>
          <a:p>
            <a:endParaRPr lang="en-US" sz="1200" smtClean="0"/>
          </a:p>
          <a:p>
            <a:r>
              <a:rPr lang="en-US" sz="1200" b="1" u="sng" smtClean="0"/>
              <a:t>BEST PRACTICE:</a:t>
            </a:r>
          </a:p>
          <a:p>
            <a:endParaRPr lang="en-US" sz="1200" smtClean="0"/>
          </a:p>
          <a:p>
            <a:r>
              <a:rPr lang="en-US" sz="1200" smtClean="0"/>
              <a:t>Instead of being concerned with device breakpoints, the best practice is to design for the smallest viewport first.  As we expand the view, there comes a point where the design demands a new layout. This is where we add the next breakpoint.</a:t>
            </a:r>
          </a:p>
          <a:p>
            <a:r>
              <a:rPr lang="en-US" sz="1200" b="1" u="sng" smtClean="0"/>
              <a:t>The important point is</a:t>
            </a:r>
            <a:r>
              <a:rPr lang="en-US" sz="1200" smtClean="0"/>
              <a:t>: Do not go for the standard 480px, then 768px breakpoints just because that is the standard, but choose breakpoint at the point where your </a:t>
            </a:r>
            <a:r>
              <a:rPr lang="en-US" sz="1200" b="1" smtClean="0">
                <a:solidFill>
                  <a:srgbClr val="FF0000"/>
                </a:solidFill>
              </a:rPr>
              <a:t>design demands </a:t>
            </a:r>
            <a:r>
              <a:rPr lang="en-US" sz="1200" smtClean="0"/>
              <a:t>it so that it could give the user a better user experience.</a:t>
            </a:r>
          </a:p>
          <a:p>
            <a:r>
              <a:rPr lang="en-US" sz="1200" smtClean="0"/>
              <a:t>As more devices with extreme wide resolution comes in the market, the best practice is to set a </a:t>
            </a:r>
            <a:r>
              <a:rPr lang="en-US" sz="1200" b="1" smtClean="0"/>
              <a:t>max-width</a:t>
            </a:r>
            <a:r>
              <a:rPr lang="en-US" sz="1200" smtClean="0"/>
              <a:t> for the container.</a:t>
            </a:r>
          </a:p>
          <a:p>
            <a:pPr lvl="0"/>
            <a:r>
              <a:rPr lang="en-US" sz="1200" smtClean="0"/>
              <a:t>Have a list of devices that we needs to support, group them to get a fair idea about the screen size and resolution. </a:t>
            </a:r>
          </a:p>
          <a:p>
            <a:r>
              <a:rPr lang="en-US" sz="1200" smtClean="0"/>
              <a:t>Include the design and development team in all phases to check for feasibility and suggestions.  The goal is to bridge the gap between design and development cycles to produce a finished responsive design.</a:t>
            </a:r>
          </a:p>
          <a:p>
            <a:endParaRPr lang="en-US" sz="1200" smtClean="0"/>
          </a:p>
          <a:p>
            <a:r>
              <a:rPr lang="en-US" sz="1200" b="1" u="sng" smtClean="0"/>
              <a:t>Why mobile first ?</a:t>
            </a:r>
          </a:p>
          <a:p>
            <a:r>
              <a:rPr lang="en-US" sz="1200" smtClean="0"/>
              <a:t>This is the best approach when it comes to responsive design. This allows us to layout the content that is most important for the website/client in a clear and logical way on the smallest screen space. </a:t>
            </a:r>
          </a:p>
          <a:p>
            <a:r>
              <a:rPr lang="en-US" sz="1200" smtClean="0"/>
              <a:t>This approach will force us to focus on the most important information on the website/ application. </a:t>
            </a:r>
            <a:endParaRPr lang="en-US" sz="1200"/>
          </a:p>
        </p:txBody>
      </p:sp>
      <p:sp>
        <p:nvSpPr>
          <p:cNvPr id="3" name="Title 2"/>
          <p:cNvSpPr>
            <a:spLocks noGrp="1"/>
          </p:cNvSpPr>
          <p:nvPr>
            <p:ph type="title"/>
          </p:nvPr>
        </p:nvSpPr>
        <p:spPr/>
        <p:txBody>
          <a:bodyPr/>
          <a:lstStyle/>
          <a:p>
            <a:r>
              <a:rPr lang="en-US" smtClean="0"/>
              <a:t>BREAKPOINTS</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46</a:t>
            </a:fld>
            <a:endParaRPr lang="en-US" dirty="0"/>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smtClean="0"/>
              <a:t>At its most basic level, responsive design is about serving one HTML Document to countless browsers and devices, using flexible layouts &amp; media queries to ensure that design is as portable and accessible as possible.</a:t>
            </a:r>
          </a:p>
          <a:p>
            <a:r>
              <a:rPr lang="en-US" sz="1400" smtClean="0"/>
              <a:t>RWD is not intended to serve as a replacement for mobile websites. It’s a mix of design philosophy and front end development strategies. </a:t>
            </a:r>
          </a:p>
          <a:p>
            <a:r>
              <a:rPr lang="en-US" sz="1400" smtClean="0"/>
              <a:t>How do we know whether RWD is right for our project or not? – Know what user’s goals! </a:t>
            </a:r>
          </a:p>
          <a:p>
            <a:r>
              <a:rPr lang="en-US" sz="1400" smtClean="0"/>
              <a:t>Asking the mobile user to download unwanted and not so mobile useful data is a waste of bandwidth and inclusion of extra markups &amp; css.</a:t>
            </a:r>
          </a:p>
          <a:p>
            <a:r>
              <a:rPr lang="en-US" sz="1400" smtClean="0"/>
              <a:t>Using a combination of “display:none”  &amp; media queries for those sections which we don’t need in a mobile is not the perfect approach either.</a:t>
            </a:r>
          </a:p>
          <a:p>
            <a:r>
              <a:rPr lang="en-US" sz="1400" smtClean="0"/>
              <a:t>That is where mobile first approach edges the desktop centric approach.</a:t>
            </a:r>
          </a:p>
          <a:p>
            <a:r>
              <a:rPr lang="en-US" sz="1400" smtClean="0"/>
              <a:t>Content is of the highest priority in a mobile first approach. </a:t>
            </a:r>
          </a:p>
          <a:p>
            <a:endParaRPr lang="en-US"/>
          </a:p>
        </p:txBody>
      </p:sp>
      <p:sp>
        <p:nvSpPr>
          <p:cNvPr id="3" name="Title 2"/>
          <p:cNvSpPr>
            <a:spLocks noGrp="1"/>
          </p:cNvSpPr>
          <p:nvPr>
            <p:ph type="title"/>
          </p:nvPr>
        </p:nvSpPr>
        <p:spPr/>
        <p:txBody>
          <a:bodyPr/>
          <a:lstStyle/>
          <a:p>
            <a:r>
              <a:rPr lang="en-US" smtClean="0"/>
              <a:t>The importance of “Context”</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47</a:t>
            </a:fld>
            <a:endParaRPr lang="en-US" dirty="0"/>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smtClean="0"/>
              <a:t>Think outside the standard breakpoint mindset. </a:t>
            </a:r>
          </a:p>
          <a:p>
            <a:r>
              <a:rPr lang="en-US" sz="1400" smtClean="0"/>
              <a:t>Embrace the design based breakpoints mindset. Make adjustment where the design dictates. </a:t>
            </a:r>
          </a:p>
          <a:p>
            <a:r>
              <a:rPr lang="en-US" sz="1400" smtClean="0"/>
              <a:t>Resize the browser window to see where the design starts to break. </a:t>
            </a:r>
          </a:p>
          <a:p>
            <a:r>
              <a:rPr lang="en-US" sz="1400" smtClean="0"/>
              <a:t>Put the breakpoint, use the media query there, and then repeat the same process. </a:t>
            </a:r>
          </a:p>
          <a:p>
            <a:r>
              <a:rPr lang="en-US" sz="1400" smtClean="0"/>
              <a:t>Its always important to test the responsive design in as many devices as we can.  So we should not totally ignore the standard breakpoints. </a:t>
            </a:r>
          </a:p>
          <a:p>
            <a:r>
              <a:rPr lang="en-US" sz="1400" smtClean="0"/>
              <a:t>Keep our design based breakpoints with highest priority and then the popular breakpoints in mind while testing the design.</a:t>
            </a:r>
          </a:p>
          <a:p>
            <a:r>
              <a:rPr lang="en-US" sz="1400" smtClean="0"/>
              <a:t>Smashing magazine, a very popular web  technology related website, had their breakpoints on :</a:t>
            </a:r>
          </a:p>
          <a:p>
            <a:r>
              <a:rPr lang="en-US" sz="1400" smtClean="0"/>
              <a:t>320px, 500px, 610px, 650px, 800px, 1020px, 1220px, 1450px , thereby breaking the popular breakpoint concept and framing breakpoints where the design demanded it.</a:t>
            </a:r>
            <a:endParaRPr lang="en-US" sz="1400"/>
          </a:p>
        </p:txBody>
      </p:sp>
      <p:sp>
        <p:nvSpPr>
          <p:cNvPr id="3" name="Title 2"/>
          <p:cNvSpPr>
            <a:spLocks noGrp="1"/>
          </p:cNvSpPr>
          <p:nvPr>
            <p:ph type="title"/>
          </p:nvPr>
        </p:nvSpPr>
        <p:spPr/>
        <p:txBody>
          <a:bodyPr/>
          <a:lstStyle/>
          <a:p>
            <a:r>
              <a:rPr lang="en-US" sz="2000" smtClean="0"/>
              <a:t>How do we achieve a true device agnostic design?</a:t>
            </a:r>
            <a:endParaRPr lang="en-US" sz="2000"/>
          </a:p>
        </p:txBody>
      </p:sp>
      <p:sp>
        <p:nvSpPr>
          <p:cNvPr id="4" name="Slide Number Placeholder 3"/>
          <p:cNvSpPr>
            <a:spLocks noGrp="1"/>
          </p:cNvSpPr>
          <p:nvPr>
            <p:ph type="sldNum" sz="quarter" idx="10"/>
          </p:nvPr>
        </p:nvSpPr>
        <p:spPr/>
        <p:txBody>
          <a:bodyPr/>
          <a:lstStyle/>
          <a:p>
            <a:fld id="{47ED8886-DB3B-44F4-9A80-E6A224679F20}" type="slidenum">
              <a:rPr lang="en-US" smtClean="0"/>
              <a:pPr/>
              <a:t>48</a:t>
            </a:fld>
            <a:endParaRPr lang="en-US" dirty="0"/>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600" dirty="0" smtClean="0"/>
              <a:t>For IE8 and below, there is no native support for Media Query</a:t>
            </a:r>
          </a:p>
          <a:p>
            <a:r>
              <a:rPr lang="en-US" sz="1600" b="1" u="sng" dirty="0" smtClean="0"/>
              <a:t>Workarounds :</a:t>
            </a:r>
          </a:p>
          <a:p>
            <a:r>
              <a:rPr lang="en-US" sz="1600" dirty="0" smtClean="0"/>
              <a:t>There are a number of </a:t>
            </a:r>
            <a:r>
              <a:rPr lang="en-US" sz="1600" dirty="0" err="1" smtClean="0"/>
              <a:t>Javascript</a:t>
            </a:r>
            <a:r>
              <a:rPr lang="en-US" sz="1600" dirty="0" smtClean="0"/>
              <a:t> based solutions to patch the browsers that doesn’t have the support.</a:t>
            </a:r>
          </a:p>
          <a:p>
            <a:r>
              <a:rPr lang="en-US" sz="1600" b="1" dirty="0" smtClean="0">
                <a:solidFill>
                  <a:srgbClr val="FF0000"/>
                </a:solidFill>
              </a:rPr>
              <a:t>Respond.js </a:t>
            </a:r>
            <a:r>
              <a:rPr lang="en-US" sz="1600" dirty="0" smtClean="0"/>
              <a:t>is a </a:t>
            </a:r>
            <a:r>
              <a:rPr lang="en-US" sz="1600" dirty="0" err="1" smtClean="0"/>
              <a:t>polyfill</a:t>
            </a:r>
            <a:r>
              <a:rPr lang="en-US" sz="1600" dirty="0" smtClean="0"/>
              <a:t> that is used to support </a:t>
            </a:r>
            <a:r>
              <a:rPr lang="en-US" sz="1600" b="1" dirty="0" smtClean="0"/>
              <a:t>min-width </a:t>
            </a:r>
            <a:r>
              <a:rPr lang="en-US" sz="1600" dirty="0" smtClean="0"/>
              <a:t>&amp; </a:t>
            </a:r>
            <a:r>
              <a:rPr lang="en-US" sz="1600" b="1" dirty="0" smtClean="0"/>
              <a:t>max-width</a:t>
            </a:r>
            <a:r>
              <a:rPr lang="en-US" sz="1600" dirty="0" smtClean="0"/>
              <a:t> media queries for IE8 and below.</a:t>
            </a:r>
          </a:p>
          <a:p>
            <a:r>
              <a:rPr lang="en-US" sz="1600" b="1" u="sng" dirty="0" smtClean="0"/>
              <a:t>Learn more about Respond.js:</a:t>
            </a:r>
          </a:p>
          <a:p>
            <a:r>
              <a:rPr lang="en-US" sz="1600" u="sng" dirty="0" smtClean="0">
                <a:hlinkClick r:id="rId2"/>
              </a:rPr>
              <a:t>https://github.com/scottjehl/Respond</a:t>
            </a:r>
            <a:endParaRPr lang="en-US" sz="1600" dirty="0" smtClean="0"/>
          </a:p>
          <a:p>
            <a:endParaRPr lang="en-US" sz="1600" dirty="0" smtClean="0"/>
          </a:p>
          <a:p>
            <a:r>
              <a:rPr lang="en-US" sz="1600" dirty="0" smtClean="0"/>
              <a:t>Another </a:t>
            </a:r>
            <a:r>
              <a:rPr lang="en-US" sz="1600" dirty="0" err="1" smtClean="0"/>
              <a:t>javascript</a:t>
            </a:r>
            <a:r>
              <a:rPr lang="en-US" sz="1600" dirty="0" smtClean="0"/>
              <a:t> patch is </a:t>
            </a:r>
            <a:r>
              <a:rPr lang="en-US" sz="1600" b="1" dirty="0" smtClean="0">
                <a:solidFill>
                  <a:srgbClr val="FF0000"/>
                </a:solidFill>
              </a:rPr>
              <a:t>css3-mediaqueries.js:</a:t>
            </a:r>
          </a:p>
          <a:p>
            <a:r>
              <a:rPr lang="en-US" sz="1600" b="1" u="sng" dirty="0" smtClean="0"/>
              <a:t>Learn more:</a:t>
            </a:r>
          </a:p>
          <a:p>
            <a:r>
              <a:rPr lang="en-US" sz="1600" u="sng" dirty="0" smtClean="0">
                <a:hlinkClick r:id="rId3"/>
              </a:rPr>
              <a:t>http://code.google.com/p/css3-mediaqueries-js/</a:t>
            </a:r>
            <a:endParaRPr lang="en-US" sz="1600" u="sng" dirty="0" smtClean="0"/>
          </a:p>
          <a:p>
            <a:endParaRPr lang="en-US" sz="1600" u="sng" dirty="0" smtClean="0"/>
          </a:p>
          <a:p>
            <a:r>
              <a:rPr lang="en-US" sz="1400" dirty="0" smtClean="0"/>
              <a:t>Which one to choose depends on the media type, and the media properties that we would like to target for our website/application. </a:t>
            </a:r>
          </a:p>
          <a:p>
            <a:endParaRPr lang="en-US" sz="1400" dirty="0"/>
          </a:p>
        </p:txBody>
      </p:sp>
      <p:sp>
        <p:nvSpPr>
          <p:cNvPr id="3" name="Title 2"/>
          <p:cNvSpPr>
            <a:spLocks noGrp="1"/>
          </p:cNvSpPr>
          <p:nvPr>
            <p:ph type="title"/>
          </p:nvPr>
        </p:nvSpPr>
        <p:spPr/>
        <p:txBody>
          <a:bodyPr/>
          <a:lstStyle/>
          <a:p>
            <a:r>
              <a:rPr lang="en-US" sz="2000" smtClean="0"/>
              <a:t>Internet Explorer support for Media Query?</a:t>
            </a:r>
            <a:endParaRPr lang="en-US" sz="2000"/>
          </a:p>
        </p:txBody>
      </p:sp>
      <p:sp>
        <p:nvSpPr>
          <p:cNvPr id="4" name="Slide Number Placeholder 3"/>
          <p:cNvSpPr>
            <a:spLocks noGrp="1"/>
          </p:cNvSpPr>
          <p:nvPr>
            <p:ph type="sldNum" sz="quarter" idx="10"/>
          </p:nvPr>
        </p:nvSpPr>
        <p:spPr/>
        <p:txBody>
          <a:bodyPr/>
          <a:lstStyle/>
          <a:p>
            <a:fld id="{47ED8886-DB3B-44F4-9A80-E6A224679F20}" type="slidenum">
              <a:rPr lang="en-US" smtClean="0"/>
              <a:pPr/>
              <a:t>49</a:t>
            </a:fld>
            <a:endParaRPr lang="en-US"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dirty="0" smtClean="0"/>
              <a:t>After this chapter you will be able to:</a:t>
            </a:r>
          </a:p>
          <a:p>
            <a:pPr lvl="1"/>
            <a:r>
              <a:rPr sz="1600" b="1" i="1" dirty="0" smtClean="0"/>
              <a:t>Understand the three basic pillars on which the concept of RWD is built upon ( pure front end layout specific )</a:t>
            </a:r>
          </a:p>
          <a:p>
            <a:pPr lvl="1">
              <a:buFont typeface="Wingdings" pitchFamily="2" charset="2"/>
              <a:buChar char="v"/>
            </a:pPr>
            <a:r>
              <a:rPr lang="en-US" sz="1600" dirty="0" smtClean="0"/>
              <a:t>    Fluid Grids &amp; typography</a:t>
            </a:r>
          </a:p>
          <a:p>
            <a:pPr lvl="1">
              <a:buNone/>
            </a:pPr>
            <a:r>
              <a:rPr lang="en-US" sz="1600" dirty="0" smtClean="0"/>
              <a:t>                          - </a:t>
            </a:r>
            <a:r>
              <a:rPr lang="en-US" sz="1600" dirty="0" err="1" smtClean="0"/>
              <a:t>Em</a:t>
            </a:r>
            <a:r>
              <a:rPr lang="en-US" sz="1600" dirty="0" smtClean="0"/>
              <a:t> compounding issue </a:t>
            </a:r>
          </a:p>
          <a:p>
            <a:pPr lvl="1">
              <a:buNone/>
            </a:pPr>
            <a:r>
              <a:rPr lang="en-US" sz="1600" dirty="0" smtClean="0"/>
              <a:t>                         -  The concept of Context. </a:t>
            </a:r>
          </a:p>
          <a:p>
            <a:pPr lvl="1">
              <a:buFont typeface="Wingdings" pitchFamily="2" charset="2"/>
              <a:buChar char="v"/>
            </a:pPr>
            <a:r>
              <a:rPr lang="en-US" sz="1600" dirty="0" smtClean="0"/>
              <a:t>    Fluid Images</a:t>
            </a:r>
          </a:p>
          <a:p>
            <a:pPr lvl="1">
              <a:buNone/>
            </a:pPr>
            <a:r>
              <a:rPr lang="en-US" sz="1600" dirty="0" smtClean="0"/>
              <a:t>                          -Browser specific issues.</a:t>
            </a:r>
          </a:p>
          <a:p>
            <a:pPr lvl="1">
              <a:buFont typeface="Wingdings" pitchFamily="2" charset="2"/>
              <a:buChar char="v"/>
            </a:pPr>
            <a:r>
              <a:rPr lang="en-US" sz="1600" dirty="0" smtClean="0"/>
              <a:t>    Media Queries</a:t>
            </a:r>
          </a:p>
          <a:p>
            <a:pPr lvl="1">
              <a:buNone/>
            </a:pPr>
            <a:r>
              <a:rPr lang="en-US" sz="1600" dirty="0" smtClean="0"/>
              <a:t>                        - Cascading Inheritance</a:t>
            </a:r>
          </a:p>
          <a:p>
            <a:pPr lvl="1">
              <a:buNone/>
            </a:pPr>
            <a:r>
              <a:rPr lang="en-US" sz="1600" dirty="0" smtClean="0"/>
              <a:t>                        - Progressive enhancement </a:t>
            </a:r>
            <a:r>
              <a:rPr lang="en-US" sz="1600" dirty="0" err="1" smtClean="0"/>
              <a:t>Vs</a:t>
            </a:r>
            <a:r>
              <a:rPr lang="en-US" sz="1600" dirty="0" smtClean="0"/>
              <a:t> Graceful degradation </a:t>
            </a:r>
          </a:p>
          <a:p>
            <a:pPr lvl="1">
              <a:buNone/>
            </a:pPr>
            <a:r>
              <a:rPr lang="en-US" sz="1600" dirty="0" smtClean="0"/>
              <a:t>                        - Mobile First </a:t>
            </a:r>
            <a:r>
              <a:rPr lang="en-US" sz="1600" dirty="0" err="1" smtClean="0"/>
              <a:t>Vs</a:t>
            </a:r>
            <a:r>
              <a:rPr lang="en-US" sz="1600" dirty="0" smtClean="0"/>
              <a:t> desktop First approaches. </a:t>
            </a:r>
            <a:endParaRPr sz="1600" dirty="0" smtClean="0"/>
          </a:p>
          <a:p>
            <a:pPr lvl="1">
              <a:buNone/>
            </a:pPr>
            <a:endParaRPr lang="en-US" dirty="0" smtClean="0"/>
          </a:p>
          <a:p>
            <a:pPr lvl="1">
              <a:buNone/>
            </a:pPr>
            <a:r>
              <a:rPr lang="en-US" sz="2000" dirty="0" smtClean="0"/>
              <a:t>    </a:t>
            </a:r>
          </a:p>
          <a:p>
            <a:pPr lvl="1">
              <a:buNone/>
            </a:pPr>
            <a:endParaRPr dirty="0" smtClean="0"/>
          </a:p>
          <a:p>
            <a:endParaRPr lang="en-US" dirty="0"/>
          </a:p>
        </p:txBody>
      </p:sp>
      <p:sp>
        <p:nvSpPr>
          <p:cNvPr id="3" name="Title 2"/>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5</a:t>
            </a:fld>
            <a:endParaRPr lang="en-US"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228600" y="1609725"/>
          <a:ext cx="8686800" cy="4150360"/>
        </p:xfrm>
        <a:graphic>
          <a:graphicData uri="http://schemas.openxmlformats.org/drawingml/2006/table">
            <a:tbl>
              <a:tblPr firstRow="1" bandRow="1">
                <a:tableStyleId>{5C22544A-7EE6-4342-B048-85BDC9FD1C3A}</a:tableStyleId>
              </a:tblPr>
              <a:tblGrid>
                <a:gridCol w="4343400"/>
                <a:gridCol w="4343400"/>
              </a:tblGrid>
              <a:tr h="370840">
                <a:tc>
                  <a:txBody>
                    <a:bodyPr/>
                    <a:lstStyle/>
                    <a:p>
                      <a:pPr algn="ctr"/>
                      <a:r>
                        <a:rPr lang="en-US" smtClean="0"/>
                        <a:t>Respond JS</a:t>
                      </a:r>
                      <a:endParaRPr lang="en-US"/>
                    </a:p>
                  </a:txBody>
                  <a:tcPr/>
                </a:tc>
                <a:tc>
                  <a:txBody>
                    <a:bodyPr/>
                    <a:lstStyle/>
                    <a:p>
                      <a:pPr algn="ctr"/>
                      <a:r>
                        <a:rPr lang="en-US" smtClean="0"/>
                        <a:t>Css3-mediaqueries.js</a:t>
                      </a:r>
                      <a:endParaRPr lang="en-US"/>
                    </a:p>
                  </a:txBody>
                  <a:tcPr/>
                </a:tc>
              </a:tr>
              <a:tr h="370840">
                <a:tc>
                  <a:txBody>
                    <a:bodyPr/>
                    <a:lstStyle/>
                    <a:p>
                      <a:r>
                        <a:rPr lang="en-US" sz="1400" smtClean="0"/>
                        <a:t>More relaible ( recommended by Modrenizr, Twitter Bootstrap3, HTML5 Boilerplates</a:t>
                      </a:r>
                      <a:r>
                        <a:rPr lang="en-US" sz="1400" baseline="0" smtClean="0"/>
                        <a:t> )</a:t>
                      </a:r>
                      <a:endParaRPr lang="en-US" sz="1400"/>
                    </a:p>
                  </a:txBody>
                  <a:tcPr/>
                </a:tc>
                <a:tc>
                  <a:txBody>
                    <a:bodyPr/>
                    <a:lstStyle/>
                    <a:p>
                      <a:r>
                        <a:rPr lang="en-US" sz="1400" smtClean="0"/>
                        <a:t>React in real time, and on window resize</a:t>
                      </a:r>
                      <a:endParaRPr lang="en-US" sz="1400"/>
                    </a:p>
                  </a:txBody>
                  <a:tcPr/>
                </a:tc>
              </a:tr>
              <a:tr h="370840">
                <a:tc>
                  <a:txBody>
                    <a:bodyPr/>
                    <a:lstStyle/>
                    <a:p>
                      <a:r>
                        <a:rPr lang="en-US" sz="1400" smtClean="0"/>
                        <a:t>Lighter ( 4KB ) and faster </a:t>
                      </a:r>
                      <a:endParaRPr lang="en-US" sz="1400"/>
                    </a:p>
                  </a:txBody>
                  <a:tcPr/>
                </a:tc>
                <a:tc>
                  <a:txBody>
                    <a:bodyPr/>
                    <a:lstStyle/>
                    <a:p>
                      <a:r>
                        <a:rPr lang="en-US" sz="1400" smtClean="0"/>
                        <a:t>Supports em based units</a:t>
                      </a:r>
                      <a:endParaRPr lang="en-US" sz="1400"/>
                    </a:p>
                  </a:txBody>
                  <a:tcPr/>
                </a:tc>
              </a:tr>
              <a:tr h="370840">
                <a:tc>
                  <a:txBody>
                    <a:bodyPr/>
                    <a:lstStyle/>
                    <a:p>
                      <a:r>
                        <a:rPr lang="en-US" sz="1400" smtClean="0"/>
                        <a:t>Interprets</a:t>
                      </a:r>
                      <a:r>
                        <a:rPr lang="en-US" sz="1400" baseline="0" smtClean="0"/>
                        <a:t> media query in any context ( In a link tag inside the head tag, as an inline CSS, using @import etc )</a:t>
                      </a:r>
                      <a:endParaRPr lang="en-US" sz="1400"/>
                    </a:p>
                  </a:txBody>
                  <a:tcPr/>
                </a:tc>
                <a:tc>
                  <a:txBody>
                    <a:bodyPr/>
                    <a:lstStyle/>
                    <a:p>
                      <a:r>
                        <a:rPr lang="en-US" sz="1400" smtClean="0"/>
                        <a:t>Heavier </a:t>
                      </a:r>
                      <a:r>
                        <a:rPr lang="en-US" sz="1400" baseline="0" smtClean="0"/>
                        <a:t> ( 15KB ) and slower</a:t>
                      </a:r>
                      <a:endParaRPr lang="en-US" sz="1400"/>
                    </a:p>
                  </a:txBody>
                  <a:tcPr/>
                </a:tc>
              </a:tr>
              <a:tr h="370840">
                <a:tc>
                  <a:txBody>
                    <a:bodyPr/>
                    <a:lstStyle/>
                    <a:p>
                      <a:r>
                        <a:rPr lang="en-US" sz="1400" smtClean="0"/>
                        <a:t>Does not update on window resize.</a:t>
                      </a:r>
                      <a:endParaRPr lang="en-US" sz="1400"/>
                    </a:p>
                  </a:txBody>
                  <a:tcPr/>
                </a:tc>
                <a:tc>
                  <a:txBody>
                    <a:bodyPr/>
                    <a:lstStyle/>
                    <a:p>
                      <a:r>
                        <a:rPr lang="en-US" sz="1400" smtClean="0"/>
                        <a:t>Interprets</a:t>
                      </a:r>
                      <a:r>
                        <a:rPr lang="en-US" sz="1400" baseline="0" smtClean="0"/>
                        <a:t> only inline css </a:t>
                      </a:r>
                      <a:endParaRPr lang="en-US" sz="1400"/>
                    </a:p>
                  </a:txBody>
                  <a:tcPr/>
                </a:tc>
              </a:tr>
              <a:tr h="370840">
                <a:tc>
                  <a:txBody>
                    <a:bodyPr/>
                    <a:lstStyle/>
                    <a:p>
                      <a:r>
                        <a:rPr lang="en-US" sz="1400" smtClean="0"/>
                        <a:t>Supports only min-width and max-width</a:t>
                      </a:r>
                      <a:endParaRPr lang="en-US" sz="1400"/>
                    </a:p>
                  </a:txBody>
                  <a:tcPr/>
                </a:tc>
                <a:tc>
                  <a:txBody>
                    <a:bodyPr/>
                    <a:lstStyle/>
                    <a:p>
                      <a:r>
                        <a:rPr lang="en-US" sz="1400" smtClean="0"/>
                        <a:t>Lacks detailed documentation.</a:t>
                      </a:r>
                      <a:endParaRPr lang="en-US" sz="1400"/>
                    </a:p>
                  </a:txBody>
                  <a:tcPr/>
                </a:tc>
              </a:tr>
              <a:tr h="370840">
                <a:tc>
                  <a:txBody>
                    <a:bodyPr/>
                    <a:lstStyle/>
                    <a:p>
                      <a:r>
                        <a:rPr lang="en-US" sz="1400" smtClean="0"/>
                        <a:t>Does not support “em”</a:t>
                      </a:r>
                      <a:r>
                        <a:rPr lang="en-US" sz="1400" baseline="0" smtClean="0"/>
                        <a:t> units </a:t>
                      </a:r>
                      <a:endParaRPr lang="en-US" sz="1400"/>
                    </a:p>
                  </a:txBody>
                  <a:tcPr/>
                </a:tc>
                <a:tc>
                  <a:txBody>
                    <a:bodyPr/>
                    <a:lstStyle/>
                    <a:p>
                      <a:r>
                        <a:rPr lang="en-US" sz="1400" smtClean="0"/>
                        <a:t>Dependant on explicitly</a:t>
                      </a:r>
                      <a:r>
                        <a:rPr lang="en-US" sz="1400" baseline="0" smtClean="0"/>
                        <a:t> declared media type</a:t>
                      </a:r>
                      <a:endParaRPr lang="en-US" sz="1400"/>
                    </a:p>
                  </a:txBody>
                  <a:tcPr/>
                </a:tc>
              </a:tr>
              <a:tr h="370840">
                <a:tc>
                  <a:txBody>
                    <a:bodyPr/>
                    <a:lstStyle/>
                    <a:p>
                      <a:endParaRPr lang="en-US"/>
                    </a:p>
                  </a:txBody>
                  <a:tcPr/>
                </a:tc>
                <a:tc>
                  <a:txBody>
                    <a:bodyPr/>
                    <a:lstStyle/>
                    <a:p>
                      <a:r>
                        <a:rPr lang="en-US" smtClean="0"/>
                        <a:t>                                                        - </a:t>
                      </a:r>
                      <a:r>
                        <a:rPr lang="en-US" sz="1200" b="1" smtClean="0"/>
                        <a:t>WRONG</a:t>
                      </a:r>
                      <a:endParaRPr lang="en-US" sz="1200" b="1"/>
                    </a:p>
                  </a:txBody>
                  <a:tcPr/>
                </a:tc>
              </a:tr>
              <a:tr h="370840">
                <a:tc>
                  <a:txBody>
                    <a:bodyPr/>
                    <a:lstStyle/>
                    <a:p>
                      <a:endParaRPr lang="en-US"/>
                    </a:p>
                  </a:txBody>
                  <a:tcPr/>
                </a:tc>
                <a:tc>
                  <a:txBody>
                    <a:bodyPr/>
                    <a:lstStyle/>
                    <a:p>
                      <a:r>
                        <a:rPr lang="en-US" smtClean="0"/>
                        <a:t>                                                               - </a:t>
                      </a:r>
                      <a:r>
                        <a:rPr lang="en-US" sz="1200" b="1" smtClean="0"/>
                        <a:t>CORRECT</a:t>
                      </a:r>
                      <a:endParaRPr lang="en-US" sz="1200" b="1"/>
                    </a:p>
                  </a:txBody>
                  <a:tcPr/>
                </a:tc>
              </a:tr>
              <a:tr h="370840">
                <a:tc>
                  <a:txBody>
                    <a:bodyPr/>
                    <a:lstStyle/>
                    <a:p>
                      <a:endParaRPr lang="en-US"/>
                    </a:p>
                  </a:txBody>
                  <a:tcPr/>
                </a:tc>
                <a:tc>
                  <a:txBody>
                    <a:bodyPr/>
                    <a:lstStyle/>
                    <a:p>
                      <a:r>
                        <a:rPr lang="en-US" sz="1400" smtClean="0"/>
                        <a:t>This expects</a:t>
                      </a:r>
                      <a:r>
                        <a:rPr lang="en-US" sz="1400" baseline="0" smtClean="0"/>
                        <a:t> a media type ( all, screen, handheld etc to be present )</a:t>
                      </a:r>
                      <a:endParaRPr lang="en-US" sz="1400"/>
                    </a:p>
                  </a:txBody>
                  <a:tcPr/>
                </a:tc>
              </a:tr>
            </a:tbl>
          </a:graphicData>
        </a:graphic>
      </p:graphicFrame>
      <p:sp>
        <p:nvSpPr>
          <p:cNvPr id="3" name="Title 2"/>
          <p:cNvSpPr>
            <a:spLocks noGrp="1"/>
          </p:cNvSpPr>
          <p:nvPr>
            <p:ph type="title"/>
          </p:nvPr>
        </p:nvSpPr>
        <p:spPr/>
        <p:txBody>
          <a:bodyPr/>
          <a:lstStyle/>
          <a:p>
            <a:r>
              <a:rPr lang="en-US" sz="2000" smtClean="0"/>
              <a:t>Respond.js Vs Css3-mediaqueries.js</a:t>
            </a:r>
            <a:endParaRPr lang="en-US" sz="2000"/>
          </a:p>
        </p:txBody>
      </p:sp>
      <p:sp>
        <p:nvSpPr>
          <p:cNvPr id="4" name="Slide Number Placeholder 3"/>
          <p:cNvSpPr>
            <a:spLocks noGrp="1"/>
          </p:cNvSpPr>
          <p:nvPr>
            <p:ph type="sldNum" sz="quarter" idx="10"/>
          </p:nvPr>
        </p:nvSpPr>
        <p:spPr/>
        <p:txBody>
          <a:bodyPr/>
          <a:lstStyle/>
          <a:p>
            <a:fld id="{47ED8886-DB3B-44F4-9A80-E6A224679F20}" type="slidenum">
              <a:rPr lang="en-US" smtClean="0"/>
              <a:pPr/>
              <a:t>50</a:t>
            </a:fld>
            <a:endParaRPr lang="en-US" dirty="0"/>
          </a:p>
        </p:txBody>
      </p:sp>
      <p:pic>
        <p:nvPicPr>
          <p:cNvPr id="29700" name="Picture 4"/>
          <p:cNvPicPr>
            <a:picLocks noChangeAspect="1" noChangeArrowheads="1"/>
          </p:cNvPicPr>
          <p:nvPr/>
        </p:nvPicPr>
        <p:blipFill>
          <a:blip r:embed="rId2" cstate="print"/>
          <a:srcRect/>
          <a:stretch>
            <a:fillRect/>
          </a:stretch>
        </p:blipFill>
        <p:spPr bwMode="auto">
          <a:xfrm>
            <a:off x="4648200" y="4572000"/>
            <a:ext cx="2600325" cy="200025"/>
          </a:xfrm>
          <a:prstGeom prst="rect">
            <a:avLst/>
          </a:prstGeom>
          <a:noFill/>
          <a:ln w="9525">
            <a:noFill/>
            <a:miter lim="800000"/>
            <a:headEnd/>
            <a:tailEnd/>
          </a:ln>
        </p:spPr>
      </p:pic>
      <p:pic>
        <p:nvPicPr>
          <p:cNvPr id="29701" name="Picture 5"/>
          <p:cNvPicPr>
            <a:picLocks noChangeAspect="1" noChangeArrowheads="1"/>
          </p:cNvPicPr>
          <p:nvPr/>
        </p:nvPicPr>
        <p:blipFill>
          <a:blip r:embed="rId3" cstate="print"/>
          <a:srcRect/>
          <a:stretch>
            <a:fillRect/>
          </a:stretch>
        </p:blipFill>
        <p:spPr bwMode="auto">
          <a:xfrm>
            <a:off x="4648200" y="4953000"/>
            <a:ext cx="3324225" cy="2095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smtClean="0"/>
              <a:t>When dealing with web applications,  some of the clients demands multiple themes for the same design for client demos and prototyping etc.</a:t>
            </a:r>
          </a:p>
          <a:p>
            <a:endParaRPr lang="en-US" sz="1400" smtClean="0"/>
          </a:p>
          <a:p>
            <a:r>
              <a:rPr lang="en-US" sz="1400" smtClean="0"/>
              <a:t>CSS Pre-processors  - LESS, SASS, RESS offers great help in making the static css concept, more a dynamic one with the inclusion of variables, functions, mixins, guard mixins, color mixins etc. </a:t>
            </a:r>
          </a:p>
          <a:p>
            <a:endParaRPr lang="en-US" sz="1400" smtClean="0"/>
          </a:p>
          <a:p>
            <a:r>
              <a:rPr lang="en-US" sz="1400" smtClean="0"/>
              <a:t>Usage of sprites.</a:t>
            </a:r>
          </a:p>
          <a:p>
            <a:endParaRPr lang="en-US" sz="1400" smtClean="0"/>
          </a:p>
          <a:p>
            <a:r>
              <a:rPr lang="en-US" sz="1400" smtClean="0"/>
              <a:t>Dealing with Retina devices – Javascript solution available in the form of Retina JS.</a:t>
            </a:r>
          </a:p>
          <a:p>
            <a:endParaRPr lang="en-US" sz="1400" smtClean="0"/>
          </a:p>
          <a:p>
            <a:r>
              <a:rPr lang="en-US" sz="1400" smtClean="0"/>
              <a:t>Usage of feature detection instead of the traditional user agent detection.  Modernizr offers a lending hand in feature detection. </a:t>
            </a:r>
          </a:p>
          <a:p>
            <a:endParaRPr lang="en-US" sz="1400" smtClean="0"/>
          </a:p>
          <a:p>
            <a:r>
              <a:rPr lang="en-US" sz="1400" smtClean="0"/>
              <a:t>Using appropriate frameworks that matches the website / application reuirements </a:t>
            </a:r>
          </a:p>
          <a:p>
            <a:r>
              <a:rPr lang="en-US" sz="1400" smtClean="0"/>
              <a:t>Twitter Bootstrap, Zurb Foundation, Gumby, LESS framework, Columnal,  960 gris system, Susy, Blueprint, YAML, YUI CSS Grids, Skeleton, Base, Compass,  just to mention a few. </a:t>
            </a:r>
          </a:p>
          <a:p>
            <a:r>
              <a:rPr lang="en-US" sz="1400" smtClean="0"/>
              <a:t>Instead of starting from scratch, make use of Boilerplate templates that gives an excellent starting point from which we can build our application/websites. </a:t>
            </a:r>
            <a:endParaRPr lang="en-US" sz="1400"/>
          </a:p>
        </p:txBody>
      </p:sp>
      <p:sp>
        <p:nvSpPr>
          <p:cNvPr id="3" name="Title 2"/>
          <p:cNvSpPr>
            <a:spLocks noGrp="1"/>
          </p:cNvSpPr>
          <p:nvPr>
            <p:ph type="title"/>
          </p:nvPr>
        </p:nvSpPr>
        <p:spPr/>
        <p:txBody>
          <a:bodyPr/>
          <a:lstStyle/>
          <a:p>
            <a:r>
              <a:rPr lang="en-US" sz="1600" smtClean="0"/>
              <a:t>How can I use the current web technology tools and best practices to get the most out of RWD?</a:t>
            </a:r>
            <a:endParaRPr lang="en-US" sz="1600"/>
          </a:p>
        </p:txBody>
      </p:sp>
      <p:sp>
        <p:nvSpPr>
          <p:cNvPr id="4" name="Slide Number Placeholder 3"/>
          <p:cNvSpPr>
            <a:spLocks noGrp="1"/>
          </p:cNvSpPr>
          <p:nvPr>
            <p:ph type="sldNum" sz="quarter" idx="10"/>
          </p:nvPr>
        </p:nvSpPr>
        <p:spPr/>
        <p:txBody>
          <a:bodyPr/>
          <a:lstStyle/>
          <a:p>
            <a:fld id="{47ED8886-DB3B-44F4-9A80-E6A224679F20}" type="slidenum">
              <a:rPr lang="en-US" smtClean="0"/>
              <a:pPr/>
              <a:t>51</a:t>
            </a:fld>
            <a:endParaRPr lang="en-US"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sz="1400" smtClean="0">
              <a:hlinkClick r:id="rId2"/>
            </a:endParaRPr>
          </a:p>
          <a:p>
            <a:endParaRPr lang="en-US" sz="1400">
              <a:hlinkClick r:id="rId2"/>
            </a:endParaRPr>
          </a:p>
          <a:p>
            <a:endParaRPr lang="en-US" sz="1400" smtClean="0">
              <a:hlinkClick r:id="rId2"/>
            </a:endParaRPr>
          </a:p>
          <a:p>
            <a:endParaRPr lang="en-US" sz="1400" smtClean="0">
              <a:hlinkClick r:id="rId2"/>
            </a:endParaRPr>
          </a:p>
          <a:p>
            <a:r>
              <a:rPr lang="en-US" sz="1400" smtClean="0">
                <a:hlinkClick r:id="rId2"/>
              </a:rPr>
              <a:t>http</a:t>
            </a:r>
            <a:r>
              <a:rPr lang="en-US" sz="1400">
                <a:hlinkClick r:id="rId2"/>
              </a:rPr>
              <a:t>://html5boilerplate.com</a:t>
            </a:r>
            <a:r>
              <a:rPr lang="en-US" sz="1400" smtClean="0">
                <a:hlinkClick r:id="rId2"/>
              </a:rPr>
              <a:t>/</a:t>
            </a:r>
            <a:r>
              <a:rPr lang="en-US" sz="1400"/>
              <a:t>                                                            </a:t>
            </a:r>
            <a:r>
              <a:rPr lang="en-US" sz="1400">
                <a:hlinkClick r:id="rId3"/>
              </a:rPr>
              <a:t>http://www.initializr.com</a:t>
            </a:r>
            <a:r>
              <a:rPr lang="en-US" sz="1400" smtClean="0">
                <a:hlinkClick r:id="rId3"/>
              </a:rPr>
              <a:t>/</a:t>
            </a:r>
            <a:endParaRPr lang="en-US" sz="1400" smtClean="0"/>
          </a:p>
          <a:p>
            <a:endParaRPr lang="en-US" sz="1400"/>
          </a:p>
          <a:p>
            <a:endParaRPr lang="en-US"/>
          </a:p>
        </p:txBody>
      </p:sp>
      <p:sp>
        <p:nvSpPr>
          <p:cNvPr id="3" name="Title 2"/>
          <p:cNvSpPr>
            <a:spLocks noGrp="1"/>
          </p:cNvSpPr>
          <p:nvPr>
            <p:ph type="title"/>
          </p:nvPr>
        </p:nvSpPr>
        <p:spPr/>
        <p:txBody>
          <a:bodyPr/>
          <a:lstStyle/>
          <a:p>
            <a:r>
              <a:rPr lang="en-US" smtClean="0"/>
              <a:t>HTML5 Boilerplate</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52</a:t>
            </a:fld>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68522"/>
            <a:ext cx="1762125"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676400"/>
            <a:ext cx="2971800" cy="96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1228841016"/>
              </p:ext>
            </p:extLst>
          </p:nvPr>
        </p:nvGraphicFramePr>
        <p:xfrm>
          <a:off x="609600" y="3124200"/>
          <a:ext cx="7848600" cy="2667000"/>
        </p:xfrm>
        <a:graphic>
          <a:graphicData uri="http://schemas.openxmlformats.org/drawingml/2006/table">
            <a:tbl>
              <a:tblPr firstRow="1" bandRow="1">
                <a:tableStyleId>{5C22544A-7EE6-4342-B048-85BDC9FD1C3A}</a:tableStyleId>
              </a:tblPr>
              <a:tblGrid>
                <a:gridCol w="3924300"/>
                <a:gridCol w="3924300"/>
              </a:tblGrid>
              <a:tr h="370840">
                <a:tc>
                  <a:txBody>
                    <a:bodyPr/>
                    <a:lstStyle/>
                    <a:p>
                      <a:pPr algn="ctr"/>
                      <a:r>
                        <a:rPr lang="en-US" smtClean="0"/>
                        <a:t>H5BP</a:t>
                      </a:r>
                      <a:endParaRPr lang="en-US"/>
                    </a:p>
                  </a:txBody>
                  <a:tcPr/>
                </a:tc>
                <a:tc>
                  <a:txBody>
                    <a:bodyPr/>
                    <a:lstStyle/>
                    <a:p>
                      <a:pPr algn="ctr"/>
                      <a:r>
                        <a:rPr lang="en-US" smtClean="0"/>
                        <a:t>Initializr</a:t>
                      </a:r>
                      <a:endParaRPr lang="en-US"/>
                    </a:p>
                  </a:txBody>
                  <a:tcPr/>
                </a:tc>
              </a:tr>
              <a:tr h="370840">
                <a:tc>
                  <a:txBody>
                    <a:bodyPr/>
                    <a:lstStyle/>
                    <a:p>
                      <a:r>
                        <a:rPr lang="en-US" sz="1400" smtClean="0"/>
                        <a:t>HTML5</a:t>
                      </a:r>
                      <a:r>
                        <a:rPr lang="en-US" sz="1400" baseline="0" smtClean="0"/>
                        <a:t> ready.  We can use the new HTML5 elements with confidence.</a:t>
                      </a:r>
                      <a:endParaRPr lang="en-US" sz="1400"/>
                    </a:p>
                  </a:txBody>
                  <a:tcPr/>
                </a:tc>
                <a:tc>
                  <a:txBody>
                    <a:bodyPr/>
                    <a:lstStyle/>
                    <a:p>
                      <a:r>
                        <a:rPr lang="en-US" sz="1400" smtClean="0"/>
                        <a:t>Generates templates based on HTML5 boilerplate </a:t>
                      </a:r>
                      <a:endParaRPr lang="en-US" sz="1400"/>
                    </a:p>
                  </a:txBody>
                  <a:tcPr/>
                </a:tc>
              </a:tr>
              <a:tr h="370840">
                <a:tc>
                  <a:txBody>
                    <a:bodyPr/>
                    <a:lstStyle/>
                    <a:p>
                      <a:r>
                        <a:rPr lang="en-US" sz="1400" smtClean="0"/>
                        <a:t>Cross Browser compatible (IE8+ )</a:t>
                      </a:r>
                      <a:endParaRPr lang="en-US" sz="1400"/>
                    </a:p>
                  </a:txBody>
                  <a:tcPr/>
                </a:tc>
                <a:tc>
                  <a:txBody>
                    <a:bodyPr/>
                    <a:lstStyle/>
                    <a:p>
                      <a:r>
                        <a:rPr lang="en-US" sz="1400" smtClean="0"/>
                        <a:t>Responsive template</a:t>
                      </a:r>
                      <a:endParaRPr lang="en-US" sz="1400"/>
                    </a:p>
                  </a:txBody>
                  <a:tcPr/>
                </a:tc>
              </a:tr>
              <a:tr h="370840">
                <a:tc>
                  <a:txBody>
                    <a:bodyPr/>
                    <a:lstStyle/>
                    <a:p>
                      <a:r>
                        <a:rPr lang="en-US" sz="1400" smtClean="0"/>
                        <a:t>Designed with progressive</a:t>
                      </a:r>
                      <a:r>
                        <a:rPr lang="en-US" sz="1400" baseline="0" smtClean="0"/>
                        <a:t> enhancement in mind</a:t>
                      </a:r>
                      <a:endParaRPr lang="en-US" sz="1400"/>
                    </a:p>
                  </a:txBody>
                  <a:tcPr/>
                </a:tc>
                <a:tc>
                  <a:txBody>
                    <a:bodyPr/>
                    <a:lstStyle/>
                    <a:p>
                      <a:r>
                        <a:rPr lang="en-US" sz="1400" smtClean="0"/>
                        <a:t>Bootstrap 3.1.1 and Jquery</a:t>
                      </a:r>
                      <a:r>
                        <a:rPr lang="en-US" sz="1400" baseline="0" smtClean="0"/>
                        <a:t> 1.11.0  integrated</a:t>
                      </a:r>
                      <a:endParaRPr lang="en-US" sz="1400"/>
                    </a:p>
                  </a:txBody>
                  <a:tcPr/>
                </a:tc>
              </a:tr>
              <a:tr h="370840">
                <a:tc>
                  <a:txBody>
                    <a:bodyPr/>
                    <a:lstStyle/>
                    <a:p>
                      <a:r>
                        <a:rPr lang="en-US" sz="1400" smtClean="0"/>
                        <a:t>Uses normalize.css</a:t>
                      </a:r>
                      <a:r>
                        <a:rPr lang="en-US" sz="1400" baseline="0" smtClean="0"/>
                        <a:t> for css normalizations</a:t>
                      </a:r>
                      <a:endParaRPr lang="en-US" sz="1400"/>
                    </a:p>
                  </a:txBody>
                  <a:tcPr/>
                </a:tc>
                <a:tc>
                  <a:txBody>
                    <a:bodyPr/>
                    <a:lstStyle/>
                    <a:p>
                      <a:r>
                        <a:rPr lang="en-US" sz="1400" smtClean="0"/>
                        <a:t>Provides us with a clean customizable template with which we can start a new project</a:t>
                      </a:r>
                      <a:endParaRPr lang="en-US" sz="1400"/>
                    </a:p>
                  </a:txBody>
                  <a:tcPr/>
                </a:tc>
              </a:tr>
              <a:tr h="370840">
                <a:tc>
                  <a:txBody>
                    <a:bodyPr/>
                    <a:lstStyle/>
                    <a:p>
                      <a:r>
                        <a:rPr lang="en-US" sz="1400" smtClean="0"/>
                        <a:t>Latest Jquery, Modernizr</a:t>
                      </a:r>
                      <a:r>
                        <a:rPr lang="en-US" sz="1400" baseline="0" smtClean="0"/>
                        <a:t> incorporated &amp; extensive documentation. </a:t>
                      </a:r>
                      <a:endParaRPr lang="en-US" sz="1400"/>
                    </a:p>
                  </a:txBody>
                  <a:tcPr/>
                </a:tc>
                <a:tc>
                  <a:txBody>
                    <a:bodyPr/>
                    <a:lstStyle/>
                    <a:p>
                      <a:endParaRPr lang="en-US"/>
                    </a:p>
                  </a:txBody>
                  <a:tcPr/>
                </a:tc>
              </a:tr>
            </a:tbl>
          </a:graphicData>
        </a:graphic>
      </p:graphicFrame>
    </p:spTree>
    <p:extLst>
      <p:ext uri="{BB962C8B-B14F-4D97-AF65-F5344CB8AC3E}">
        <p14:creationId xmlns:p14="http://schemas.microsoft.com/office/powerpoint/2010/main" val="4034448140"/>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a:t>PX to EM : </a:t>
            </a:r>
            <a:r>
              <a:rPr lang="en-US" sz="1400">
                <a:hlinkClick r:id="rId2"/>
              </a:rPr>
              <a:t>http://www.pxtoem.com</a:t>
            </a:r>
            <a:r>
              <a:rPr lang="en-US" sz="1400" smtClean="0">
                <a:hlinkClick r:id="rId2"/>
              </a:rPr>
              <a:t>/</a:t>
            </a:r>
            <a:endParaRPr lang="en-US" sz="1400" smtClean="0"/>
          </a:p>
          <a:p>
            <a:r>
              <a:rPr lang="en-US" sz="1400"/>
              <a:t>Gridpak: </a:t>
            </a:r>
            <a:r>
              <a:rPr lang="en-US" sz="1400">
                <a:hlinkClick r:id="rId3"/>
              </a:rPr>
              <a:t>http://gridpak.com</a:t>
            </a:r>
            <a:r>
              <a:rPr lang="en-US" sz="1400" smtClean="0">
                <a:hlinkClick r:id="rId3"/>
              </a:rPr>
              <a:t>/</a:t>
            </a:r>
            <a:endParaRPr lang="en-US" sz="1400" smtClean="0"/>
          </a:p>
          <a:p>
            <a:r>
              <a:rPr lang="en-US" sz="1400"/>
              <a:t>Adapt.js: </a:t>
            </a:r>
            <a:r>
              <a:rPr lang="en-US" sz="1400">
                <a:hlinkClick r:id="rId4"/>
              </a:rPr>
              <a:t>http://adapt.960.gs</a:t>
            </a:r>
            <a:r>
              <a:rPr lang="en-US" sz="1400" smtClean="0">
                <a:hlinkClick r:id="rId4"/>
              </a:rPr>
              <a:t>/</a:t>
            </a:r>
            <a:endParaRPr lang="en-US" sz="1400" smtClean="0"/>
          </a:p>
          <a:p>
            <a:r>
              <a:rPr lang="en-US" sz="1400"/>
              <a:t>Isotope: </a:t>
            </a:r>
            <a:r>
              <a:rPr lang="en-US" sz="1400">
                <a:hlinkClick r:id="rId5"/>
              </a:rPr>
              <a:t>http://</a:t>
            </a:r>
            <a:r>
              <a:rPr lang="en-US" sz="1400" smtClean="0">
                <a:hlinkClick r:id="rId5"/>
              </a:rPr>
              <a:t>isotope.metafizzy.co/index.html</a:t>
            </a:r>
            <a:endParaRPr lang="en-US" sz="1400" smtClean="0"/>
          </a:p>
          <a:p>
            <a:r>
              <a:rPr lang="en-US" sz="1400"/>
              <a:t>Tiny Navigation: </a:t>
            </a:r>
            <a:r>
              <a:rPr lang="en-US" sz="1400">
                <a:hlinkClick r:id="rId6"/>
              </a:rPr>
              <a:t>http://tinynav.viljamis.com</a:t>
            </a:r>
            <a:r>
              <a:rPr lang="en-US" sz="1400" smtClean="0">
                <a:hlinkClick r:id="rId6"/>
              </a:rPr>
              <a:t>/</a:t>
            </a:r>
            <a:endParaRPr lang="en-US" sz="1400" smtClean="0"/>
          </a:p>
          <a:p>
            <a:r>
              <a:rPr lang="en-US" sz="1400"/>
              <a:t>Responsive.is: </a:t>
            </a:r>
            <a:r>
              <a:rPr lang="en-US" sz="1400">
                <a:hlinkClick r:id="rId7"/>
              </a:rPr>
              <a:t>http://</a:t>
            </a:r>
            <a:r>
              <a:rPr lang="en-US" sz="1400" smtClean="0">
                <a:hlinkClick r:id="rId7"/>
              </a:rPr>
              <a:t>responsive.is/typecast.com</a:t>
            </a:r>
            <a:endParaRPr lang="en-US" sz="1400" smtClean="0"/>
          </a:p>
          <a:p>
            <a:r>
              <a:rPr lang="en-US" sz="1400"/>
              <a:t>Responsivepx: </a:t>
            </a:r>
            <a:r>
              <a:rPr lang="en-US" sz="1400">
                <a:hlinkClick r:id="rId8"/>
              </a:rPr>
              <a:t>http://responsivepx.com</a:t>
            </a:r>
            <a:r>
              <a:rPr lang="en-US" sz="1400" smtClean="0">
                <a:hlinkClick r:id="rId8"/>
              </a:rPr>
              <a:t>/</a:t>
            </a:r>
            <a:endParaRPr lang="en-US" sz="1400" smtClean="0"/>
          </a:p>
          <a:p>
            <a:r>
              <a:rPr lang="en-US" sz="1400"/>
              <a:t>Testing: </a:t>
            </a:r>
            <a:r>
              <a:rPr lang="en-US" sz="1400">
                <a:hlinkClick r:id="rId9"/>
              </a:rPr>
              <a:t>http://mattkersley.com/responsive</a:t>
            </a:r>
            <a:r>
              <a:rPr lang="en-US" sz="1400" smtClean="0">
                <a:hlinkClick r:id="rId9"/>
              </a:rPr>
              <a:t>/</a:t>
            </a:r>
            <a:endParaRPr lang="en-US" sz="1400" smtClean="0"/>
          </a:p>
          <a:p>
            <a:r>
              <a:rPr lang="en-US" sz="1400"/>
              <a:t>Review: </a:t>
            </a:r>
            <a:r>
              <a:rPr lang="en-US" sz="1400">
                <a:hlinkClick r:id="rId10"/>
              </a:rPr>
              <a:t>http://responsiveviewport.com</a:t>
            </a:r>
            <a:r>
              <a:rPr lang="en-US" sz="1400" smtClean="0">
                <a:hlinkClick r:id="rId10"/>
              </a:rPr>
              <a:t>/</a:t>
            </a:r>
            <a:endParaRPr lang="en-US" sz="1400" smtClean="0"/>
          </a:p>
          <a:p>
            <a:r>
              <a:rPr lang="en-US" sz="1400"/>
              <a:t>Screenqueries: </a:t>
            </a:r>
            <a:r>
              <a:rPr lang="en-US" sz="1400">
                <a:hlinkClick r:id="rId11"/>
              </a:rPr>
              <a:t>http://beta.screenqueri.es</a:t>
            </a:r>
            <a:r>
              <a:rPr lang="en-US" sz="1400" smtClean="0">
                <a:hlinkClick r:id="rId11"/>
              </a:rPr>
              <a:t>/</a:t>
            </a:r>
            <a:endParaRPr lang="en-US" sz="1400" smtClean="0"/>
          </a:p>
          <a:p>
            <a:r>
              <a:rPr lang="en-US" sz="1400"/>
              <a:t>Responsinator: </a:t>
            </a:r>
            <a:r>
              <a:rPr lang="en-US" sz="1400">
                <a:hlinkClick r:id="rId12"/>
              </a:rPr>
              <a:t>http://www.responsinator.com</a:t>
            </a:r>
            <a:r>
              <a:rPr lang="en-US" sz="1400" smtClean="0">
                <a:hlinkClick r:id="rId12"/>
              </a:rPr>
              <a:t>/</a:t>
            </a:r>
            <a:endParaRPr lang="en-US" sz="1400" smtClean="0"/>
          </a:p>
          <a:p>
            <a:r>
              <a:rPr lang="en-US" sz="1400"/>
              <a:t>Adaptive images: </a:t>
            </a:r>
            <a:r>
              <a:rPr lang="en-US" sz="1400" smtClean="0"/>
              <a:t>adaptive-images.com</a:t>
            </a:r>
          </a:p>
          <a:p>
            <a:r>
              <a:rPr lang="en-US" sz="1400"/>
              <a:t>Videos: </a:t>
            </a:r>
            <a:r>
              <a:rPr lang="en-US" sz="1400">
                <a:hlinkClick r:id="rId13"/>
              </a:rPr>
              <a:t>http://fitvidsjs.com</a:t>
            </a:r>
            <a:r>
              <a:rPr lang="en-US" sz="1400" smtClean="0">
                <a:hlinkClick r:id="rId13"/>
              </a:rPr>
              <a:t>/</a:t>
            </a:r>
            <a:endParaRPr lang="en-US" sz="1400" smtClean="0"/>
          </a:p>
          <a:p>
            <a:r>
              <a:rPr lang="en-US" sz="1400"/>
              <a:t>Retina JS: </a:t>
            </a:r>
            <a:r>
              <a:rPr lang="en-US" sz="1400">
                <a:hlinkClick r:id="rId14"/>
              </a:rPr>
              <a:t>http://retina-images.complexcompulsions.com</a:t>
            </a:r>
            <a:r>
              <a:rPr lang="en-US" sz="1400" smtClean="0">
                <a:hlinkClick r:id="rId14"/>
              </a:rPr>
              <a:t>/</a:t>
            </a:r>
            <a:endParaRPr lang="en-US" sz="1400" smtClean="0"/>
          </a:p>
          <a:p>
            <a:r>
              <a:rPr lang="en-US" sz="1400"/>
              <a:t>Categorizr: </a:t>
            </a:r>
            <a:r>
              <a:rPr lang="en-US" sz="1400">
                <a:hlinkClick r:id="rId15"/>
              </a:rPr>
              <a:t>http://www.brettjankord.com/2012/01/16/categorizr-a-modern-device-detection-script</a:t>
            </a:r>
            <a:r>
              <a:rPr lang="en-US" sz="1400" smtClean="0">
                <a:hlinkClick r:id="rId15"/>
              </a:rPr>
              <a:t>/</a:t>
            </a:r>
            <a:endParaRPr lang="en-US" sz="1400" smtClean="0"/>
          </a:p>
          <a:p>
            <a:r>
              <a:rPr lang="en-US" sz="1400"/>
              <a:t>Bookmark: </a:t>
            </a:r>
            <a:r>
              <a:rPr lang="en-US" sz="1400">
                <a:hlinkClick r:id="rId16"/>
              </a:rPr>
              <a:t>http://</a:t>
            </a:r>
            <a:r>
              <a:rPr lang="en-US" sz="1400" smtClean="0">
                <a:hlinkClick r:id="rId16"/>
              </a:rPr>
              <a:t>seesparkbox.com/foundry/media_query_bookmarklet</a:t>
            </a:r>
            <a:endParaRPr lang="en-US" sz="1400" smtClean="0"/>
          </a:p>
          <a:p>
            <a:endParaRPr lang="en-US" sz="1400"/>
          </a:p>
        </p:txBody>
      </p:sp>
      <p:sp>
        <p:nvSpPr>
          <p:cNvPr id="3" name="Title 2"/>
          <p:cNvSpPr>
            <a:spLocks noGrp="1"/>
          </p:cNvSpPr>
          <p:nvPr>
            <p:ph type="title"/>
          </p:nvPr>
        </p:nvSpPr>
        <p:spPr/>
        <p:txBody>
          <a:bodyPr/>
          <a:lstStyle/>
          <a:p>
            <a:r>
              <a:rPr lang="en-US" smtClean="0"/>
              <a:t>RWD Tools</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53</a:t>
            </a:fld>
            <a:endParaRPr lang="en-US" dirty="0"/>
          </a:p>
        </p:txBody>
      </p:sp>
      <p:pic>
        <p:nvPicPr>
          <p:cNvPr id="5" name="Picture 13"/>
          <p:cNvPicPr>
            <a:picLocks noChangeAspect="1" noChangeArrowheads="1"/>
          </p:cNvPicPr>
          <p:nvPr/>
        </p:nvPicPr>
        <p:blipFill>
          <a:blip r:embed="rId17" cstate="print"/>
          <a:srcRect/>
          <a:stretch>
            <a:fillRect/>
          </a:stretch>
        </p:blipFill>
        <p:spPr bwMode="auto">
          <a:xfrm>
            <a:off x="4343400" y="87691"/>
            <a:ext cx="968375" cy="987425"/>
          </a:xfrm>
          <a:prstGeom prst="rect">
            <a:avLst/>
          </a:prstGeom>
          <a:noFill/>
          <a:ln w="9525" algn="ctr">
            <a:noFill/>
            <a:miter lim="800000"/>
            <a:headEnd/>
            <a:tailEnd/>
          </a:ln>
        </p:spPr>
      </p:pic>
    </p:spTree>
    <p:extLst>
      <p:ext uri="{BB962C8B-B14F-4D97-AF65-F5344CB8AC3E}">
        <p14:creationId xmlns:p14="http://schemas.microsoft.com/office/powerpoint/2010/main" val="2432420082"/>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a:t>RWD Calculator: </a:t>
            </a:r>
            <a:r>
              <a:rPr lang="en-US" sz="1400">
                <a:hlinkClick r:id="rId2"/>
              </a:rPr>
              <a:t>http://rwdcalc.com</a:t>
            </a:r>
            <a:r>
              <a:rPr lang="en-US" sz="1400" smtClean="0">
                <a:hlinkClick r:id="rId2"/>
              </a:rPr>
              <a:t>/</a:t>
            </a:r>
            <a:endParaRPr lang="en-US" sz="1400" smtClean="0"/>
          </a:p>
          <a:p>
            <a:endParaRPr lang="en-US" sz="1400" smtClean="0"/>
          </a:p>
          <a:p>
            <a:r>
              <a:rPr lang="en-US" sz="1400" smtClean="0"/>
              <a:t>For those who like to change media queries from javascript</a:t>
            </a:r>
            <a:r>
              <a:rPr lang="en-US" sz="1400" smtClean="0"/>
              <a:t>:</a:t>
            </a:r>
          </a:p>
          <a:p>
            <a:endParaRPr lang="en-US" sz="1400" smtClean="0"/>
          </a:p>
          <a:p>
            <a:r>
              <a:rPr lang="en-US" sz="1400">
                <a:hlinkClick r:id="rId3"/>
              </a:rPr>
              <a:t>http://wicky.nillia.ms/enquire.js</a:t>
            </a:r>
            <a:r>
              <a:rPr lang="en-US" sz="1400" smtClean="0">
                <a:hlinkClick r:id="rId3"/>
              </a:rPr>
              <a:t>/</a:t>
            </a:r>
            <a:endParaRPr lang="en-US" sz="1400" smtClean="0"/>
          </a:p>
          <a:p>
            <a:endParaRPr lang="en-US" sz="1400" smtClean="0"/>
          </a:p>
          <a:p>
            <a:r>
              <a:rPr lang="en-US" sz="1400" smtClean="0"/>
              <a:t>Ripple  Emulator , Resolution Switcher, responsiView,  - Chrome web store free </a:t>
            </a:r>
            <a:r>
              <a:rPr lang="en-US" sz="1400" smtClean="0"/>
              <a:t>tools</a:t>
            </a:r>
          </a:p>
          <a:p>
            <a:endParaRPr lang="en-US" sz="1400" smtClean="0"/>
          </a:p>
          <a:p>
            <a:r>
              <a:rPr lang="en-US" sz="1400" smtClean="0"/>
              <a:t>Fireshot  - Firebug extension that helps to take quick screenshots.</a:t>
            </a:r>
            <a:endParaRPr lang="en-US" sz="1400"/>
          </a:p>
          <a:p>
            <a:endParaRPr lang="en-US"/>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54</a:t>
            </a:fld>
            <a:endParaRPr lang="en-US" dirty="0"/>
          </a:p>
        </p:txBody>
      </p:sp>
    </p:spTree>
    <p:extLst>
      <p:ext uri="{BB962C8B-B14F-4D97-AF65-F5344CB8AC3E}">
        <p14:creationId xmlns:p14="http://schemas.microsoft.com/office/powerpoint/2010/main" val="525825208"/>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600" smtClean="0"/>
              <a:t>With the basic understanding of a mobile  first approach, try building the same blog on a “Mobile First” approach and include a slide in navigation bar for mobile which becomes a navigation bar in Desktop version.  Use the progressive enhancment techniques along with the help of media queries.</a:t>
            </a:r>
            <a:endParaRPr lang="en-US" sz="1600"/>
          </a:p>
        </p:txBody>
      </p:sp>
      <p:sp>
        <p:nvSpPr>
          <p:cNvPr id="3" name="Title 2"/>
          <p:cNvSpPr>
            <a:spLocks noGrp="1"/>
          </p:cNvSpPr>
          <p:nvPr>
            <p:ph type="title"/>
          </p:nvPr>
        </p:nvSpPr>
        <p:spPr/>
        <p:txBody>
          <a:bodyPr/>
          <a:lstStyle/>
          <a:p>
            <a:r>
              <a:rPr lang="en-US" smtClean="0"/>
              <a:t>Lend A Hand </a:t>
            </a:r>
            <a:r>
              <a:rPr lang="en-US" smtClean="0">
                <a:sym typeface="Wingdings" panose="05000000000000000000" pitchFamily="2" charset="2"/>
              </a:rPr>
              <a:t></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55</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2895600"/>
            <a:ext cx="2286001" cy="1588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518380"/>
            <a:ext cx="495300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a:off x="2971800" y="3518380"/>
            <a:ext cx="838200" cy="3429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 name="TextBox 5"/>
          <p:cNvSpPr txBox="1"/>
          <p:nvPr/>
        </p:nvSpPr>
        <p:spPr>
          <a:xfrm>
            <a:off x="663942" y="4736068"/>
            <a:ext cx="2024913" cy="369332"/>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mtClean="0"/>
              <a:t>In Mobiles / Tablets</a:t>
            </a:r>
            <a:endParaRPr lang="en-US"/>
          </a:p>
        </p:txBody>
      </p:sp>
      <p:sp>
        <p:nvSpPr>
          <p:cNvPr id="9" name="TextBox 8"/>
          <p:cNvSpPr txBox="1"/>
          <p:nvPr/>
        </p:nvSpPr>
        <p:spPr>
          <a:xfrm>
            <a:off x="5442687" y="4724400"/>
            <a:ext cx="1274964" cy="369332"/>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mtClean="0"/>
              <a:t>In Desktops</a:t>
            </a:r>
            <a:endParaRPr lang="en-US"/>
          </a:p>
        </p:txBody>
      </p:sp>
      <p:pic>
        <p:nvPicPr>
          <p:cNvPr id="10" name="Picture 32"/>
          <p:cNvPicPr>
            <a:picLocks noChangeAspect="1" noChangeArrowheads="1"/>
          </p:cNvPicPr>
          <p:nvPr/>
        </p:nvPicPr>
        <p:blipFill>
          <a:blip r:embed="rId4" cstate="print"/>
          <a:srcRect/>
          <a:stretch>
            <a:fillRect/>
          </a:stretch>
        </p:blipFill>
        <p:spPr bwMode="auto">
          <a:xfrm>
            <a:off x="5419725" y="15875"/>
            <a:ext cx="1133475" cy="1050925"/>
          </a:xfrm>
          <a:prstGeom prst="rect">
            <a:avLst/>
          </a:prstGeom>
          <a:noFill/>
          <a:ln w="9525" algn="ctr">
            <a:noFill/>
            <a:miter lim="800000"/>
            <a:headEnd/>
            <a:tailEnd/>
          </a:ln>
        </p:spPr>
      </p:pic>
    </p:spTree>
    <p:extLst>
      <p:ext uri="{BB962C8B-B14F-4D97-AF65-F5344CB8AC3E}">
        <p14:creationId xmlns:p14="http://schemas.microsoft.com/office/powerpoint/2010/main" val="1353871272"/>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Questions</a:t>
            </a:r>
          </a:p>
          <a:p>
            <a:pPr marL="457200" indent="-457200">
              <a:buAutoNum type="arabicParenR"/>
            </a:pPr>
            <a:r>
              <a:rPr lang="en-US" sz="2000" dirty="0" smtClean="0"/>
              <a:t>Check</a:t>
            </a:r>
            <a:r>
              <a:rPr lang="en-US" dirty="0" smtClean="0"/>
              <a:t> </a:t>
            </a:r>
            <a:r>
              <a:rPr lang="en-US" sz="1800" dirty="0" smtClean="0"/>
              <a:t>the following HTML snippet.</a:t>
            </a:r>
          </a:p>
          <a:p>
            <a:pPr marL="0" indent="0">
              <a:buNone/>
            </a:pPr>
            <a:r>
              <a:rPr lang="en-US" sz="1800" dirty="0" smtClean="0"/>
              <a:t>             </a:t>
            </a:r>
            <a:r>
              <a:rPr lang="en-US" sz="1800" u="sng" dirty="0" smtClean="0"/>
              <a:t>HTML</a:t>
            </a:r>
            <a:r>
              <a:rPr lang="en-US" sz="1800" dirty="0" smtClean="0"/>
              <a:t>                                                    </a:t>
            </a:r>
            <a:r>
              <a:rPr lang="en-US" sz="1800" u="sng" dirty="0" smtClean="0"/>
              <a:t>CSS</a:t>
            </a:r>
          </a:p>
          <a:p>
            <a:pPr marL="0" indent="0">
              <a:buNone/>
            </a:pPr>
            <a:endParaRPr lang="en-US" sz="1800" u="sng" dirty="0"/>
          </a:p>
          <a:p>
            <a:pPr marL="0" indent="0">
              <a:buNone/>
            </a:pPr>
            <a:endParaRPr lang="en-US" sz="1800" u="sng" dirty="0" smtClean="0"/>
          </a:p>
          <a:p>
            <a:pPr marL="0" indent="0">
              <a:buNone/>
            </a:pPr>
            <a:endParaRPr lang="en-US" sz="1800" u="sng" dirty="0"/>
          </a:p>
          <a:p>
            <a:pPr marL="0" indent="0">
              <a:buNone/>
            </a:pPr>
            <a:endParaRPr lang="en-US" sz="1800" u="sng" dirty="0"/>
          </a:p>
          <a:p>
            <a:pPr marL="0" indent="0">
              <a:buNone/>
            </a:pPr>
            <a:r>
              <a:rPr lang="en-US" sz="1800" dirty="0" smtClean="0"/>
              <a:t>      What is the font-size of &lt;h1&gt; in pixels?</a:t>
            </a:r>
          </a:p>
          <a:p>
            <a:pPr>
              <a:buAutoNum type="alphaLcParenR"/>
            </a:pPr>
            <a:r>
              <a:rPr lang="en-US" sz="1800" dirty="0" smtClean="0"/>
              <a:t>10px</a:t>
            </a:r>
          </a:p>
          <a:p>
            <a:pPr>
              <a:buAutoNum type="alphaLcParenR"/>
            </a:pPr>
            <a:r>
              <a:rPr lang="en-US" sz="1800" dirty="0" smtClean="0"/>
              <a:t>12px</a:t>
            </a:r>
          </a:p>
          <a:p>
            <a:pPr>
              <a:buAutoNum type="alphaLcParenR"/>
            </a:pPr>
            <a:r>
              <a:rPr lang="en-US" sz="1800" dirty="0" smtClean="0"/>
              <a:t>14px</a:t>
            </a:r>
          </a:p>
          <a:p>
            <a:pPr>
              <a:buAutoNum type="alphaLcParenR"/>
            </a:pPr>
            <a:r>
              <a:rPr lang="en-US" sz="1800" dirty="0" smtClean="0"/>
              <a:t>16px</a:t>
            </a:r>
          </a:p>
          <a:p>
            <a:pPr>
              <a:buAutoNum type="alphaLcParenR"/>
            </a:pPr>
            <a:endParaRPr lang="en-US" sz="1800" dirty="0" smtClean="0"/>
          </a:p>
        </p:txBody>
      </p:sp>
      <p:sp>
        <p:nvSpPr>
          <p:cNvPr id="3" name="Title 2"/>
          <p:cNvSpPr>
            <a:spLocks noGrp="1"/>
          </p:cNvSpPr>
          <p:nvPr>
            <p:ph type="title"/>
          </p:nvPr>
        </p:nvSpPr>
        <p:spPr/>
        <p:txBody>
          <a:bodyPr/>
          <a:lstStyle/>
          <a:p>
            <a:r>
              <a:rPr lang="en-US" smtClean="0"/>
              <a:t>Test your understanding</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56</a:t>
            </a:fld>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009" y="2876549"/>
            <a:ext cx="181927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412" y="2971800"/>
            <a:ext cx="197167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0762774"/>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2) Which among the following is not a basic pillar of RWD ?</a:t>
            </a:r>
          </a:p>
          <a:p>
            <a:pPr marL="0" indent="0">
              <a:buNone/>
            </a:pPr>
            <a:endParaRPr lang="en-US" dirty="0"/>
          </a:p>
          <a:p>
            <a:pPr marL="914400" lvl="1" indent="-457200">
              <a:buAutoNum type="alphaLcParenR"/>
            </a:pPr>
            <a:r>
              <a:rPr lang="en-US" dirty="0" smtClean="0"/>
              <a:t>Fluid Grids &amp; Typography</a:t>
            </a:r>
          </a:p>
          <a:p>
            <a:pPr marL="914400" lvl="1" indent="-457200">
              <a:buAutoNum type="alphaLcParenR"/>
            </a:pPr>
            <a:r>
              <a:rPr lang="en-US" dirty="0" smtClean="0"/>
              <a:t>Fluid Images</a:t>
            </a:r>
          </a:p>
          <a:p>
            <a:pPr marL="914400" lvl="1" indent="-457200">
              <a:buAutoNum type="alphaLcParenR"/>
            </a:pPr>
            <a:r>
              <a:rPr lang="en-US" dirty="0" smtClean="0"/>
              <a:t>Media Queries</a:t>
            </a:r>
          </a:p>
          <a:p>
            <a:pPr marL="914400" lvl="1" indent="-457200">
              <a:buAutoNum type="alphaLcParenR"/>
            </a:pPr>
            <a:r>
              <a:rPr lang="en-US" dirty="0" smtClean="0"/>
              <a:t>Fixed height-width Images</a:t>
            </a:r>
          </a:p>
          <a:p>
            <a:pPr marL="914400" lvl="1" indent="-457200">
              <a:buAutoNum type="alphaLcParenR"/>
            </a:pPr>
            <a:endParaRPr lang="en-US" dirty="0"/>
          </a:p>
          <a:p>
            <a:pPr marL="914400" lvl="1" indent="-457200">
              <a:buAutoNum type="alphaLcParenR"/>
            </a:pPr>
            <a:endParaRPr lang="en-US" dirty="0" smtClean="0"/>
          </a:p>
          <a:p>
            <a:pPr marL="0" indent="0">
              <a:buNone/>
            </a:pPr>
            <a:endParaRPr lang="en-US" dirty="0"/>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57</a:t>
            </a:fld>
            <a:endParaRPr lang="en-US" dirty="0"/>
          </a:p>
        </p:txBody>
      </p:sp>
    </p:spTree>
    <p:extLst>
      <p:ext uri="{BB962C8B-B14F-4D97-AF65-F5344CB8AC3E}">
        <p14:creationId xmlns:p14="http://schemas.microsoft.com/office/powerpoint/2010/main" val="3841840536"/>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3) Which CSS3 property enables you to design flexible background-images?</a:t>
            </a:r>
          </a:p>
          <a:p>
            <a:pPr marL="0" indent="0">
              <a:buNone/>
            </a:pPr>
            <a:endParaRPr lang="en-US" dirty="0"/>
          </a:p>
          <a:p>
            <a:pPr marL="514350" indent="-514350">
              <a:buAutoNum type="alphaLcParenR"/>
            </a:pPr>
            <a:r>
              <a:rPr lang="en-US" dirty="0" smtClean="0"/>
              <a:t>background-color</a:t>
            </a:r>
          </a:p>
          <a:p>
            <a:pPr marL="514350" indent="-514350">
              <a:buAutoNum type="alphaLcParenR"/>
            </a:pPr>
            <a:r>
              <a:rPr lang="en-US" dirty="0" smtClean="0"/>
              <a:t>background-size</a:t>
            </a:r>
          </a:p>
          <a:p>
            <a:pPr marL="514350" indent="-514350">
              <a:buAutoNum type="alphaLcParenR"/>
            </a:pPr>
            <a:r>
              <a:rPr lang="en-US" dirty="0" smtClean="0"/>
              <a:t>color</a:t>
            </a:r>
          </a:p>
          <a:p>
            <a:pPr marL="514350" indent="-514350">
              <a:buAutoNum type="alphaLcParenR"/>
            </a:pPr>
            <a:r>
              <a:rPr lang="en-US" dirty="0" smtClean="0"/>
              <a:t>opacity</a:t>
            </a:r>
          </a:p>
          <a:p>
            <a:pPr marL="514350" indent="-514350">
              <a:buAutoNum type="alphaLcParenR"/>
            </a:pPr>
            <a:endParaRPr lang="en-US" dirty="0"/>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58</a:t>
            </a:fld>
            <a:endParaRPr lang="en-US" dirty="0"/>
          </a:p>
        </p:txBody>
      </p:sp>
    </p:spTree>
    <p:extLst>
      <p:ext uri="{BB962C8B-B14F-4D97-AF65-F5344CB8AC3E}">
        <p14:creationId xmlns:p14="http://schemas.microsoft.com/office/powerpoint/2010/main" val="2166338218"/>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4) Which among the following is used to </a:t>
            </a:r>
            <a:r>
              <a:rPr lang="en-US" sz="2800" dirty="0" smtClean="0"/>
              <a:t>support </a:t>
            </a:r>
            <a:r>
              <a:rPr lang="en-US" sz="2800" b="1" dirty="0"/>
              <a:t>min-width </a:t>
            </a:r>
            <a:r>
              <a:rPr lang="en-US" sz="2800" dirty="0"/>
              <a:t>&amp; </a:t>
            </a:r>
            <a:r>
              <a:rPr lang="en-US" sz="2800" b="1" dirty="0"/>
              <a:t>max-width</a:t>
            </a:r>
            <a:r>
              <a:rPr lang="en-US" sz="2800" dirty="0"/>
              <a:t> media queries for IE8 and </a:t>
            </a:r>
            <a:r>
              <a:rPr lang="en-US" sz="2800" dirty="0" smtClean="0"/>
              <a:t>below?</a:t>
            </a:r>
          </a:p>
          <a:p>
            <a:pPr marL="0" indent="0">
              <a:buNone/>
            </a:pPr>
            <a:endParaRPr lang="en-US" sz="2800" dirty="0"/>
          </a:p>
          <a:p>
            <a:pPr marL="514350" indent="-514350">
              <a:buAutoNum type="alphaLcParenR"/>
            </a:pPr>
            <a:r>
              <a:rPr lang="en-US" sz="2800" dirty="0" smtClean="0"/>
              <a:t>respond.js</a:t>
            </a:r>
          </a:p>
          <a:p>
            <a:pPr marL="514350" indent="-514350">
              <a:buAutoNum type="alphaLcParenR"/>
            </a:pPr>
            <a:r>
              <a:rPr lang="en-US" sz="2800" dirty="0" smtClean="0"/>
              <a:t>jquery.min.js</a:t>
            </a:r>
          </a:p>
          <a:p>
            <a:pPr marL="514350" indent="-514350">
              <a:buAutoNum type="alphaLcParenR"/>
            </a:pPr>
            <a:r>
              <a:rPr lang="en-US" sz="2800" dirty="0"/>
              <a:t>b</a:t>
            </a:r>
            <a:r>
              <a:rPr lang="en-US" sz="2800" dirty="0" smtClean="0"/>
              <a:t>ootstrap.js</a:t>
            </a:r>
          </a:p>
          <a:p>
            <a:pPr marL="514350" indent="-514350">
              <a:buAutoNum type="alphaLcParenR"/>
            </a:pPr>
            <a:r>
              <a:rPr lang="en-US" sz="2800" dirty="0"/>
              <a:t>h</a:t>
            </a:r>
            <a:r>
              <a:rPr lang="en-US" sz="2800" dirty="0" smtClean="0"/>
              <a:t>ammer.js</a:t>
            </a:r>
          </a:p>
          <a:p>
            <a:pPr marL="514350" indent="-514350">
              <a:buAutoNum type="alphaLcParenR"/>
            </a:pPr>
            <a:endParaRPr lang="en-US" dirty="0"/>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59</a:t>
            </a:fld>
            <a:endParaRPr lang="en-US" dirty="0"/>
          </a:p>
        </p:txBody>
      </p:sp>
    </p:spTree>
    <p:extLst>
      <p:ext uri="{BB962C8B-B14F-4D97-AF65-F5344CB8AC3E}">
        <p14:creationId xmlns:p14="http://schemas.microsoft.com/office/powerpoint/2010/main" val="98877018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600" dirty="0" smtClean="0"/>
              <a:t>I already have a website built with fixed dimensions ( in pixels ), but now I would like to have support for tablets /mobiles / both with the help of Responsive Web Design.</a:t>
            </a:r>
          </a:p>
          <a:p>
            <a:endParaRPr lang="en-US" sz="1600" dirty="0" smtClean="0"/>
          </a:p>
          <a:p>
            <a:pPr lvl="0"/>
            <a:r>
              <a:rPr lang="en-US" sz="1600" dirty="0" smtClean="0"/>
              <a:t>I am planning to build a website / web application from scratch and I would like support for desktops, tablets and mobiles.</a:t>
            </a:r>
          </a:p>
          <a:p>
            <a:pPr lvl="0"/>
            <a:endParaRPr lang="en-US" sz="1600" dirty="0" smtClean="0"/>
          </a:p>
          <a:p>
            <a:pPr lvl="0"/>
            <a:r>
              <a:rPr lang="en-US" sz="1600" dirty="0" smtClean="0"/>
              <a:t>I would like to start with a mobile version of my website, but later  I may or may not develop a tablet version or a desktop version in future.</a:t>
            </a:r>
          </a:p>
          <a:p>
            <a:pPr lvl="0"/>
            <a:endParaRPr lang="en-US" sz="1600" dirty="0" smtClean="0"/>
          </a:p>
          <a:p>
            <a:pPr lvl="0"/>
            <a:r>
              <a:rPr lang="en-US" sz="1600" b="1" dirty="0" smtClean="0"/>
              <a:t>HOW CAN RWD BE USED TO FULLFILL THE ABOVE REQUIREMENTS ?</a:t>
            </a:r>
            <a:endParaRPr lang="en-US" sz="1600" dirty="0" smtClean="0"/>
          </a:p>
          <a:p>
            <a:endParaRPr lang="en-US" dirty="0"/>
          </a:p>
        </p:txBody>
      </p:sp>
      <p:sp>
        <p:nvSpPr>
          <p:cNvPr id="3" name="Title 2"/>
          <p:cNvSpPr>
            <a:spLocks noGrp="1"/>
          </p:cNvSpPr>
          <p:nvPr>
            <p:ph type="title"/>
          </p:nvPr>
        </p:nvSpPr>
        <p:spPr/>
        <p:txBody>
          <a:bodyPr/>
          <a:lstStyle/>
          <a:p>
            <a:r>
              <a:rPr lang="en-US" sz="2000" smtClean="0"/>
              <a:t>Some of the frequent requirements that we encounters</a:t>
            </a:r>
            <a:endParaRPr lang="en-US" sz="2000"/>
          </a:p>
        </p:txBody>
      </p:sp>
      <p:sp>
        <p:nvSpPr>
          <p:cNvPr id="4" name="Slide Number Placeholder 3"/>
          <p:cNvSpPr>
            <a:spLocks noGrp="1"/>
          </p:cNvSpPr>
          <p:nvPr>
            <p:ph type="sldNum" sz="quarter" idx="10"/>
          </p:nvPr>
        </p:nvSpPr>
        <p:spPr/>
        <p:txBody>
          <a:bodyPr/>
          <a:lstStyle/>
          <a:p>
            <a:fld id="{47ED8886-DB3B-44F4-9A80-E6A224679F20}" type="slidenum">
              <a:rPr lang="en-US" smtClean="0"/>
              <a:pPr/>
              <a:t>6</a:t>
            </a:fld>
            <a:endParaRPr lang="en-US" dirty="0"/>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5) Which among the following indicates Desktop first approach?</a:t>
            </a:r>
          </a:p>
          <a:p>
            <a:pPr marL="0" indent="0">
              <a:buNone/>
            </a:pPr>
            <a:endParaRPr lang="en-US" dirty="0"/>
          </a:p>
          <a:p>
            <a:pPr marL="0" indent="0">
              <a:buNone/>
            </a:pPr>
            <a:r>
              <a:rPr lang="en-US" dirty="0" smtClean="0"/>
              <a:t>a)                                                              b)</a:t>
            </a:r>
          </a:p>
          <a:p>
            <a:pPr marL="0" indent="0">
              <a:buNone/>
            </a:pPr>
            <a:endParaRPr lang="en-US" dirty="0" smtClean="0"/>
          </a:p>
          <a:p>
            <a:pPr marL="0" indent="0">
              <a:buNone/>
            </a:pPr>
            <a:endParaRPr lang="en-US" dirty="0" smtClean="0"/>
          </a:p>
          <a:p>
            <a:pPr marL="0" indent="0">
              <a:buNone/>
            </a:pPr>
            <a:endParaRPr lang="en-US" dirty="0" smtClean="0"/>
          </a:p>
          <a:p>
            <a:pPr marL="0" indent="0">
              <a:buNone/>
            </a:pPr>
            <a:r>
              <a:rPr lang="en-US" dirty="0" smtClean="0"/>
              <a:t>c)</a:t>
            </a:r>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60</a:t>
            </a:fld>
            <a:endParaRPr lang="en-US" dirty="0"/>
          </a:p>
        </p:txBody>
      </p:sp>
      <p:pic>
        <p:nvPicPr>
          <p:cNvPr id="7" name="Picture 2"/>
          <p:cNvPicPr>
            <a:picLocks noChangeAspect="1" noChangeArrowheads="1"/>
          </p:cNvPicPr>
          <p:nvPr/>
        </p:nvPicPr>
        <p:blipFill>
          <a:blip r:embed="rId2" cstate="print"/>
          <a:srcRect/>
          <a:stretch>
            <a:fillRect/>
          </a:stretch>
        </p:blipFill>
        <p:spPr bwMode="auto">
          <a:xfrm>
            <a:off x="761999" y="2667000"/>
            <a:ext cx="4114801" cy="1450467"/>
          </a:xfrm>
          <a:prstGeom prst="rect">
            <a:avLst/>
          </a:prstGeom>
          <a:noFill/>
          <a:ln w="9525">
            <a:noFill/>
            <a:miter lim="800000"/>
            <a:headEnd/>
            <a:tailEnd/>
          </a:ln>
          <a:effectLst>
            <a:glow rad="127000">
              <a:schemeClr val="bg2"/>
            </a:glow>
          </a:effectLst>
        </p:spPr>
      </p:pic>
      <p:pic>
        <p:nvPicPr>
          <p:cNvPr id="10" name="Picture 2"/>
          <p:cNvPicPr>
            <a:picLocks noChangeAspect="1" noChangeArrowheads="1"/>
          </p:cNvPicPr>
          <p:nvPr/>
        </p:nvPicPr>
        <p:blipFill>
          <a:blip r:embed="rId3" cstate="print"/>
          <a:srcRect/>
          <a:stretch>
            <a:fillRect/>
          </a:stretch>
        </p:blipFill>
        <p:spPr bwMode="auto">
          <a:xfrm>
            <a:off x="811619" y="4475423"/>
            <a:ext cx="3067050" cy="1905000"/>
          </a:xfrm>
          <a:prstGeom prst="rect">
            <a:avLst/>
          </a:prstGeom>
          <a:noFill/>
          <a:ln w="9525">
            <a:noFill/>
            <a:miter lim="800000"/>
            <a:headEnd/>
            <a:tailEnd/>
          </a:ln>
          <a:effectLst>
            <a:glow rad="127000">
              <a:schemeClr val="bg2"/>
            </a:glow>
          </a:effectLst>
        </p:spPr>
      </p:pic>
      <p:pic>
        <p:nvPicPr>
          <p:cNvPr id="11" name="Picture 2"/>
          <p:cNvPicPr>
            <a:picLocks noChangeAspect="1" noChangeArrowheads="1"/>
          </p:cNvPicPr>
          <p:nvPr/>
        </p:nvPicPr>
        <p:blipFill>
          <a:blip r:embed="rId4" cstate="print"/>
          <a:srcRect/>
          <a:stretch>
            <a:fillRect/>
          </a:stretch>
        </p:blipFill>
        <p:spPr bwMode="auto">
          <a:xfrm>
            <a:off x="5486400" y="2438400"/>
            <a:ext cx="3057525" cy="2152650"/>
          </a:xfrm>
          <a:prstGeom prst="rect">
            <a:avLst/>
          </a:prstGeom>
          <a:noFill/>
          <a:ln w="9525">
            <a:noFill/>
            <a:miter lim="800000"/>
            <a:headEnd/>
            <a:tailEnd/>
          </a:ln>
          <a:effectLst>
            <a:glow rad="127000">
              <a:schemeClr val="bg2"/>
            </a:glow>
          </a:effectLst>
        </p:spPr>
      </p:pic>
    </p:spTree>
    <p:extLst>
      <p:ext uri="{BB962C8B-B14F-4D97-AF65-F5344CB8AC3E}">
        <p14:creationId xmlns:p14="http://schemas.microsoft.com/office/powerpoint/2010/main" val="582924310"/>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Attaching the hands on zip file (sample blog template demonstrated in the slides) along with this for reference</a:t>
            </a:r>
            <a:endParaRPr lang="en-US" dirty="0"/>
          </a:p>
        </p:txBody>
      </p:sp>
      <p:sp>
        <p:nvSpPr>
          <p:cNvPr id="3" name="Title 2"/>
          <p:cNvSpPr>
            <a:spLocks noGrp="1"/>
          </p:cNvSpPr>
          <p:nvPr>
            <p:ph type="title"/>
          </p:nvPr>
        </p:nvSpPr>
        <p:spPr/>
        <p:txBody>
          <a:bodyPr/>
          <a:lstStyle/>
          <a:p>
            <a:r>
              <a:rPr lang="en-US" dirty="0" smtClean="0"/>
              <a:t>Source</a:t>
            </a:r>
            <a:endParaRPr lang="en-US" dirty="0"/>
          </a:p>
        </p:txBody>
      </p:sp>
      <p:sp>
        <p:nvSpPr>
          <p:cNvPr id="4" name="Slide Number Placeholder 3"/>
          <p:cNvSpPr>
            <a:spLocks noGrp="1"/>
          </p:cNvSpPr>
          <p:nvPr>
            <p:ph type="sldNum" sz="quarter" idx="10"/>
          </p:nvPr>
        </p:nvSpPr>
        <p:spPr/>
        <p:txBody>
          <a:bodyPr/>
          <a:lstStyle/>
          <a:p>
            <a:fld id="{47ED8886-DB3B-44F4-9A80-E6A224679F20}" type="slidenum">
              <a:rPr lang="en-US" smtClean="0"/>
              <a:pPr/>
              <a:t>61</a:t>
            </a:fld>
            <a:endParaRPr lang="en-US" dirty="0"/>
          </a:p>
        </p:txBody>
      </p:sp>
      <p:pic>
        <p:nvPicPr>
          <p:cNvPr id="6" name="Picture 7"/>
          <p:cNvPicPr>
            <a:picLocks noChangeAspect="1" noChangeArrowheads="1"/>
          </p:cNvPicPr>
          <p:nvPr/>
        </p:nvPicPr>
        <p:blipFill>
          <a:blip r:embed="rId2" cstate="print"/>
          <a:srcRect/>
          <a:stretch>
            <a:fillRect/>
          </a:stretch>
        </p:blipFill>
        <p:spPr bwMode="auto">
          <a:xfrm>
            <a:off x="8153400" y="145106"/>
            <a:ext cx="990600" cy="990600"/>
          </a:xfrm>
          <a:prstGeom prst="rect">
            <a:avLst/>
          </a:prstGeom>
          <a:noFill/>
          <a:ln w="9525" algn="ctr">
            <a:noFill/>
            <a:miter lim="800000"/>
            <a:headEnd/>
            <a:tailEnd/>
          </a:ln>
        </p:spPr>
      </p:pic>
      <p:sp>
        <p:nvSpPr>
          <p:cNvPr id="7" name="Text Box 4"/>
          <p:cNvSpPr txBox="1">
            <a:spLocks noChangeArrowheads="1"/>
          </p:cNvSpPr>
          <p:nvPr/>
        </p:nvSpPr>
        <p:spPr bwMode="auto">
          <a:xfrm>
            <a:off x="381000" y="4953000"/>
            <a:ext cx="8458200" cy="952500"/>
          </a:xfrm>
          <a:prstGeom prst="rect">
            <a:avLst/>
          </a:prstGeom>
          <a:gradFill rotWithShape="1">
            <a:gsLst>
              <a:gs pos="0">
                <a:srgbClr val="AED5E9"/>
              </a:gs>
              <a:gs pos="100000">
                <a:srgbClr val="54A7D0"/>
              </a:gs>
            </a:gsLst>
            <a:lin ang="5400000" scaled="1"/>
          </a:gradFill>
          <a:ln w="9525">
            <a:solidFill>
              <a:schemeClr val="accent1"/>
            </a:solidFill>
            <a:miter lim="800000"/>
            <a:headEnd/>
            <a:tailEnd/>
          </a:ln>
        </p:spPr>
        <p:txBody>
          <a:bodyPr>
            <a:spAutoFit/>
          </a:bodyPr>
          <a:lstStyle/>
          <a:p>
            <a:pPr eaLnBrk="0" hangingPunct="0"/>
            <a:r>
              <a:rPr lang="en-US" sz="1400" dirty="0">
                <a:solidFill>
                  <a:schemeClr val="tx2"/>
                </a:solidFill>
              </a:rPr>
              <a:t>Disclaimer</a:t>
            </a:r>
            <a:r>
              <a:rPr lang="en-US" sz="1400" dirty="0"/>
              <a:t>: </a:t>
            </a:r>
            <a:r>
              <a:rPr lang="en-US" sz="1400" dirty="0">
                <a:latin typeface="Calibri" pitchFamily="34" charset="0"/>
              </a:rPr>
              <a:t>Parts of the content of this course is based on the materials available from the Web sites and books listed above. The materials that can be accessed from linked sites are not maintained by Cognizant Academy and we are not responsible for the contents thereof. All trademarks, service marks, and trade names in this course are the marks of the respective owner(s).</a:t>
            </a: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05000"/>
            <a:ext cx="57150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smtClean="0">
                <a:solidFill>
                  <a:schemeClr val="tx1"/>
                </a:solidFill>
                <a:latin typeface="Myriad Pro" pitchFamily="34" charset="0"/>
                <a:cs typeface="Arial" pitchFamily="34" charset="0"/>
              </a:rPr>
              <a:t>RESPONSIVE WEB DESIGN BEGINNER SERIES</a:t>
            </a:r>
            <a:endParaRPr lang="en-US" sz="2200" b="1" dirty="0">
              <a:solidFill>
                <a:schemeClr val="tx1"/>
              </a:solidFill>
              <a:latin typeface="Myriad Pro" pitchFamily="34" charset="0"/>
              <a:cs typeface="Arial" pitchFamily="34" charset="0"/>
            </a:endParaRPr>
          </a:p>
        </p:txBody>
      </p:sp>
      <p:sp>
        <p:nvSpPr>
          <p:cNvPr id="3" name="Rectangle 2"/>
          <p:cNvSpPr/>
          <p:nvPr/>
        </p:nvSpPr>
        <p:spPr>
          <a:xfrm>
            <a:off x="0" y="3048000"/>
            <a:ext cx="5715000"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defRPr/>
            </a:pPr>
            <a:r>
              <a:rPr lang="en-US" sz="2300" dirty="0" smtClean="0">
                <a:solidFill>
                  <a:schemeClr val="bg1"/>
                </a:solidFill>
                <a:latin typeface="Cambria" pitchFamily="18" charset="0"/>
                <a:ea typeface="+mj-ea"/>
                <a:cs typeface="+mj-cs"/>
              </a:rPr>
              <a:t>You have successfully completed - </a:t>
            </a:r>
          </a:p>
          <a:p>
            <a:pPr lvl="1" fontAlgn="auto">
              <a:spcBef>
                <a:spcPts val="0"/>
              </a:spcBef>
              <a:spcAft>
                <a:spcPts val="0"/>
              </a:spcAft>
              <a:defRPr/>
            </a:pPr>
            <a:r>
              <a:rPr lang="en-US" sz="2300">
                <a:solidFill>
                  <a:schemeClr val="bg1"/>
                </a:solidFill>
                <a:latin typeface="Cambria" pitchFamily="18" charset="0"/>
                <a:ea typeface="+mj-ea"/>
                <a:cs typeface="+mj-cs"/>
              </a:rPr>
              <a:t>RESPONSIVE WEB DESIGN BEGINNER SERIES</a:t>
            </a:r>
            <a:endParaRPr lang="en-US" sz="2300" dirty="0">
              <a:solidFill>
                <a:schemeClr val="bg1"/>
              </a:solidFill>
              <a:latin typeface="Cambria" pitchFamily="18" charset="0"/>
              <a:ea typeface="+mj-ea"/>
              <a:cs typeface="+mj-cs"/>
            </a:endParaRPr>
          </a:p>
        </p:txBody>
      </p:sp>
    </p:spTree>
    <p:extLst>
      <p:ext uri="{BB962C8B-B14F-4D97-AF65-F5344CB8AC3E}">
        <p14:creationId xmlns:p14="http://schemas.microsoft.com/office/powerpoint/2010/main" val="136551676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 sample fixed width blog</a:t>
            </a:r>
            <a:endParaRPr lang="en-US"/>
          </a:p>
        </p:txBody>
      </p:sp>
      <p:sp>
        <p:nvSpPr>
          <p:cNvPr id="4" name="Slide Number Placeholder 3"/>
          <p:cNvSpPr>
            <a:spLocks noGrp="1"/>
          </p:cNvSpPr>
          <p:nvPr>
            <p:ph type="sldNum" sz="quarter" idx="10"/>
          </p:nvPr>
        </p:nvSpPr>
        <p:spPr/>
        <p:txBody>
          <a:bodyPr/>
          <a:lstStyle/>
          <a:p>
            <a:fld id="{47ED8886-DB3B-44F4-9A80-E6A224679F20}" type="slidenum">
              <a:rPr lang="en-US" smtClean="0"/>
              <a:pPr/>
              <a:t>7</a:t>
            </a:fld>
            <a:endParaRPr lang="en-US" dirty="0"/>
          </a:p>
        </p:txBody>
      </p:sp>
      <p:pic>
        <p:nvPicPr>
          <p:cNvPr id="5" name="Content Placeholder 4"/>
          <p:cNvPicPr>
            <a:picLocks noGrp="1"/>
          </p:cNvPicPr>
          <p:nvPr>
            <p:ph idx="1"/>
          </p:nvPr>
        </p:nvPicPr>
        <p:blipFill>
          <a:blip r:embed="rId2" cstate="print"/>
          <a:srcRect/>
          <a:stretch>
            <a:fillRect/>
          </a:stretch>
        </p:blipFill>
        <p:spPr bwMode="auto">
          <a:xfrm>
            <a:off x="1418615" y="1609725"/>
            <a:ext cx="6306770" cy="4638675"/>
          </a:xfrm>
          <a:prstGeom prst="rect">
            <a:avLst/>
          </a:prstGeom>
          <a:noFill/>
          <a:ln w="9525">
            <a:noFill/>
            <a:miter lim="800000"/>
            <a:headEnd/>
            <a:tailEnd/>
          </a:ln>
        </p:spPr>
      </p:pic>
      <p:cxnSp>
        <p:nvCxnSpPr>
          <p:cNvPr id="7" name="Straight Arrow Connector 6"/>
          <p:cNvCxnSpPr/>
          <p:nvPr/>
        </p:nvCxnSpPr>
        <p:spPr>
          <a:xfrm>
            <a:off x="1371600" y="3124200"/>
            <a:ext cx="6324600" cy="0"/>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6858000" y="2667000"/>
            <a:ext cx="1845570" cy="369332"/>
          </a:xfrm>
          <a:prstGeom prst="rect">
            <a:avLst/>
          </a:prstGeom>
          <a:noFill/>
        </p:spPr>
        <p:txBody>
          <a:bodyPr wrap="none" rtlCol="0">
            <a:spAutoFit/>
          </a:bodyPr>
          <a:lstStyle/>
          <a:p>
            <a:r>
              <a:rPr lang="en-US" smtClean="0"/>
              <a:t>Browser viewport</a:t>
            </a:r>
            <a:endParaRPr lang="en-US"/>
          </a:p>
        </p:txBody>
      </p:sp>
      <p:cxnSp>
        <p:nvCxnSpPr>
          <p:cNvPr id="10" name="Straight Arrow Connector 9"/>
          <p:cNvCxnSpPr/>
          <p:nvPr/>
        </p:nvCxnSpPr>
        <p:spPr>
          <a:xfrm>
            <a:off x="2438400" y="4038600"/>
            <a:ext cx="4267200"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a:off x="2362200" y="4191000"/>
            <a:ext cx="4712316"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smtClean="0"/>
              <a:t>960px container with margin:auto on either side</a:t>
            </a:r>
            <a:endParaRPr lang="en-US"/>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dirty="0" smtClean="0"/>
              <a:t>    Step 1:</a:t>
            </a:r>
          </a:p>
          <a:p>
            <a:pPr>
              <a:buNone/>
            </a:pPr>
            <a:r>
              <a:rPr lang="en-US" dirty="0" smtClean="0"/>
              <a:t>    </a:t>
            </a:r>
            <a:r>
              <a:rPr lang="en-US" sz="1800" dirty="0" smtClean="0"/>
              <a:t>we need to make the layout fluid and along with it, make the typesetting relative.</a:t>
            </a:r>
          </a:p>
          <a:p>
            <a:pPr>
              <a:buNone/>
            </a:pPr>
            <a:r>
              <a:rPr lang="en-US" sz="1800" dirty="0" smtClean="0"/>
              <a:t>       For the purpose of relative typesetting, think in terms of proportions so that we can express the pixel based font sizes in relative terms (“ems” instead of “</a:t>
            </a:r>
            <a:r>
              <a:rPr lang="en-US" sz="1800" dirty="0" err="1" smtClean="0"/>
              <a:t>px</a:t>
            </a:r>
            <a:r>
              <a:rPr lang="en-US" sz="1800" dirty="0" smtClean="0"/>
              <a:t>”)</a:t>
            </a:r>
          </a:p>
          <a:p>
            <a:pPr>
              <a:buNone/>
            </a:pPr>
            <a:r>
              <a:rPr lang="en-US" dirty="0" smtClean="0"/>
              <a:t>     Step 2:</a:t>
            </a:r>
          </a:p>
          <a:p>
            <a:pPr>
              <a:buNone/>
            </a:pPr>
            <a:r>
              <a:rPr lang="en-US" sz="1800" dirty="0" smtClean="0"/>
              <a:t>       make the images fluid so that it can respond to the various screen sizes and resolutions</a:t>
            </a:r>
          </a:p>
          <a:p>
            <a:pPr>
              <a:buNone/>
            </a:pPr>
            <a:r>
              <a:rPr lang="en-US" sz="1800" dirty="0" smtClean="0"/>
              <a:t>      </a:t>
            </a:r>
          </a:p>
          <a:p>
            <a:pPr>
              <a:buNone/>
            </a:pPr>
            <a:r>
              <a:rPr lang="en-US" dirty="0" smtClean="0"/>
              <a:t>     Step 3:</a:t>
            </a:r>
          </a:p>
          <a:p>
            <a:pPr>
              <a:buNone/>
            </a:pPr>
            <a:r>
              <a:rPr lang="en-US" sz="1800" dirty="0" smtClean="0"/>
              <a:t>       explore how Media Queries can help us change the layouts and design and adapt the design for various resolutions and devices.</a:t>
            </a:r>
          </a:p>
          <a:p>
            <a:endParaRPr lang="en-US" dirty="0"/>
          </a:p>
        </p:txBody>
      </p:sp>
      <p:sp>
        <p:nvSpPr>
          <p:cNvPr id="3" name="Title 2"/>
          <p:cNvSpPr>
            <a:spLocks noGrp="1"/>
          </p:cNvSpPr>
          <p:nvPr>
            <p:ph type="title"/>
          </p:nvPr>
        </p:nvSpPr>
        <p:spPr/>
        <p:txBody>
          <a:bodyPr/>
          <a:lstStyle/>
          <a:p>
            <a:r>
              <a:rPr lang="en-US" sz="1800" smtClean="0"/>
              <a:t>Make the fixed width blog responsive by applying the three concepts </a:t>
            </a:r>
            <a:endParaRPr lang="en-US" sz="1800"/>
          </a:p>
        </p:txBody>
      </p:sp>
      <p:sp>
        <p:nvSpPr>
          <p:cNvPr id="4" name="Slide Number Placeholder 3"/>
          <p:cNvSpPr>
            <a:spLocks noGrp="1"/>
          </p:cNvSpPr>
          <p:nvPr>
            <p:ph type="sldNum" sz="quarter" idx="10"/>
          </p:nvPr>
        </p:nvSpPr>
        <p:spPr/>
        <p:txBody>
          <a:bodyPr/>
          <a:lstStyle/>
          <a:p>
            <a:fld id="{47ED8886-DB3B-44F4-9A80-E6A224679F20}" type="slidenum">
              <a:rPr lang="en-US" smtClean="0"/>
              <a:pPr/>
              <a:t>8</a:t>
            </a:fld>
            <a:endParaRPr lang="en-US"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Browser’s default base size, in almost all browsers is </a:t>
            </a:r>
            <a:r>
              <a:rPr lang="en-US" b="1" smtClean="0">
                <a:solidFill>
                  <a:srgbClr val="FF0000"/>
                </a:solidFill>
              </a:rPr>
              <a:t>16px </a:t>
            </a:r>
          </a:p>
          <a:p>
            <a:r>
              <a:rPr lang="en-US" sz="2000" smtClean="0"/>
              <a:t>Setting a font-size to 100% is same as setting it to the default browser font size.</a:t>
            </a:r>
          </a:p>
          <a:p>
            <a:r>
              <a:rPr lang="en-US" sz="2000" smtClean="0"/>
              <a:t>The golden formula for RWD is:</a:t>
            </a:r>
          </a:p>
          <a:p>
            <a:endParaRPr lang="en-US" sz="2000" smtClean="0"/>
          </a:p>
          <a:p>
            <a:endParaRPr lang="en-US" sz="2000" smtClean="0"/>
          </a:p>
          <a:p>
            <a:r>
              <a:rPr lang="en-US" sz="2000" smtClean="0"/>
              <a:t>For having a flexible typesetting (making font pixel independant ): </a:t>
            </a:r>
          </a:p>
          <a:p>
            <a:r>
              <a:rPr lang="en-US" sz="2000" smtClean="0"/>
              <a:t>Target </a:t>
            </a:r>
            <a:r>
              <a:rPr lang="en-US" sz="2000" smtClean="0">
                <a:sym typeface="Wingdings" pitchFamily="2" charset="2"/>
              </a:rPr>
              <a:t> font size of the element under contention</a:t>
            </a:r>
          </a:p>
          <a:p>
            <a:r>
              <a:rPr lang="en-US" sz="2000" smtClean="0">
                <a:sym typeface="Wingdings" pitchFamily="2" charset="2"/>
              </a:rPr>
              <a:t>Context  Font size of its containing element.</a:t>
            </a:r>
            <a:endParaRPr lang="en-US" sz="2000" smtClean="0"/>
          </a:p>
          <a:p>
            <a:endParaRPr lang="en-US" sz="2000" smtClean="0"/>
          </a:p>
        </p:txBody>
      </p:sp>
      <p:sp>
        <p:nvSpPr>
          <p:cNvPr id="3" name="Title 2"/>
          <p:cNvSpPr>
            <a:spLocks noGrp="1"/>
          </p:cNvSpPr>
          <p:nvPr>
            <p:ph type="title"/>
          </p:nvPr>
        </p:nvSpPr>
        <p:spPr/>
        <p:txBody>
          <a:bodyPr/>
          <a:lstStyle/>
          <a:p>
            <a:r>
              <a:rPr lang="en-US" sz="2400" smtClean="0"/>
              <a:t>RELATIVE TYPE SETTING &amp; FLUID GRIDS</a:t>
            </a:r>
            <a:endParaRPr lang="en-US" sz="2400"/>
          </a:p>
        </p:txBody>
      </p:sp>
      <p:sp>
        <p:nvSpPr>
          <p:cNvPr id="4" name="Slide Number Placeholder 3"/>
          <p:cNvSpPr>
            <a:spLocks noGrp="1"/>
          </p:cNvSpPr>
          <p:nvPr>
            <p:ph type="sldNum" sz="quarter" idx="10"/>
          </p:nvPr>
        </p:nvSpPr>
        <p:spPr/>
        <p:txBody>
          <a:bodyPr/>
          <a:lstStyle/>
          <a:p>
            <a:fld id="{47ED8886-DB3B-44F4-9A80-E6A224679F20}" type="slidenum">
              <a:rPr lang="en-US" smtClean="0"/>
              <a:pPr/>
              <a:t>9</a:t>
            </a:fld>
            <a:endParaRPr lang="en-US" dirty="0"/>
          </a:p>
        </p:txBody>
      </p:sp>
      <p:pic>
        <p:nvPicPr>
          <p:cNvPr id="5" name="Picture 4"/>
          <p:cNvPicPr/>
          <p:nvPr/>
        </p:nvPicPr>
        <p:blipFill>
          <a:blip r:embed="rId2" cstate="print"/>
          <a:srcRect/>
          <a:stretch>
            <a:fillRect/>
          </a:stretch>
        </p:blipFill>
        <p:spPr bwMode="auto">
          <a:xfrm>
            <a:off x="609600" y="2895600"/>
            <a:ext cx="5943600" cy="595223"/>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57200" y="5257800"/>
            <a:ext cx="7086600" cy="575187"/>
          </a:xfrm>
          <a:prstGeom prst="rect">
            <a:avLst/>
          </a:prstGeom>
          <a:noFill/>
          <a:ln w="9525">
            <a:noFill/>
            <a:miter lim="800000"/>
            <a:headEnd/>
            <a:tailEnd/>
          </a:ln>
        </p:spPr>
      </p:pic>
      <p:cxnSp>
        <p:nvCxnSpPr>
          <p:cNvPr id="9" name="Straight Arrow Connector 8"/>
          <p:cNvCxnSpPr/>
          <p:nvPr/>
        </p:nvCxnSpPr>
        <p:spPr>
          <a:xfrm flipH="1">
            <a:off x="2438400" y="4876800"/>
            <a:ext cx="1600200" cy="457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038600" y="4724400"/>
            <a:ext cx="3396058" cy="369332"/>
          </a:xfrm>
          <a:prstGeom prst="rect">
            <a:avLst/>
          </a:prstGeom>
          <a:noFill/>
        </p:spPr>
        <p:txBody>
          <a:bodyPr wrap="none" rtlCol="0">
            <a:spAutoFit/>
          </a:bodyPr>
          <a:lstStyle/>
          <a:p>
            <a:r>
              <a:rPr lang="en-US" smtClean="0"/>
              <a:t>30px ( font size of &lt;h1&gt; ) </a:t>
            </a:r>
            <a:r>
              <a:rPr lang="en-US" smtClean="0">
                <a:sym typeface="Wingdings" pitchFamily="2" charset="2"/>
              </a:rPr>
              <a:t> Target</a:t>
            </a:r>
            <a:endParaRPr lang="en-US"/>
          </a:p>
        </p:txBody>
      </p:sp>
      <p:sp>
        <p:nvSpPr>
          <p:cNvPr id="11" name="TextBox 10"/>
          <p:cNvSpPr txBox="1"/>
          <p:nvPr/>
        </p:nvSpPr>
        <p:spPr>
          <a:xfrm>
            <a:off x="4114801" y="5181600"/>
            <a:ext cx="4572000" cy="646331"/>
          </a:xfrm>
          <a:prstGeom prst="rect">
            <a:avLst/>
          </a:prstGeom>
          <a:noFill/>
        </p:spPr>
        <p:txBody>
          <a:bodyPr wrap="square" rtlCol="0">
            <a:spAutoFit/>
          </a:bodyPr>
          <a:lstStyle/>
          <a:p>
            <a:r>
              <a:rPr lang="en-US" smtClean="0"/>
              <a:t>Context: 16px, assuming , base font size set to 100% for the body</a:t>
            </a:r>
            <a:endParaRPr lang="en-US"/>
          </a:p>
        </p:txBody>
      </p:sp>
      <p:cxnSp>
        <p:nvCxnSpPr>
          <p:cNvPr id="13" name="Straight Arrow Connector 12"/>
          <p:cNvCxnSpPr/>
          <p:nvPr/>
        </p:nvCxnSpPr>
        <p:spPr>
          <a:xfrm flipH="1">
            <a:off x="3962400" y="5334000"/>
            <a:ext cx="228600" cy="152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1028" name="Picture 4"/>
          <p:cNvPicPr>
            <a:picLocks noChangeAspect="1" noChangeArrowheads="1"/>
          </p:cNvPicPr>
          <p:nvPr/>
        </p:nvPicPr>
        <p:blipFill>
          <a:blip r:embed="rId4" cstate="print"/>
          <a:srcRect/>
          <a:stretch>
            <a:fillRect/>
          </a:stretch>
        </p:blipFill>
        <p:spPr bwMode="auto">
          <a:xfrm>
            <a:off x="3352800" y="5943600"/>
            <a:ext cx="3248025" cy="800100"/>
          </a:xfrm>
          <a:prstGeom prst="rect">
            <a:avLst/>
          </a:prstGeom>
          <a:noFill/>
          <a:ln w="9525">
            <a:noFill/>
            <a:miter lim="800000"/>
            <a:headEnd/>
            <a:tailEnd/>
          </a:ln>
        </p:spPr>
      </p:pic>
      <p:cxnSp>
        <p:nvCxnSpPr>
          <p:cNvPr id="16" name="Straight Arrow Connector 15"/>
          <p:cNvCxnSpPr/>
          <p:nvPr/>
        </p:nvCxnSpPr>
        <p:spPr>
          <a:xfrm flipH="1" flipV="1">
            <a:off x="1524000" y="5638800"/>
            <a:ext cx="2133600" cy="914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Theme_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2F0765F731FB44E99348A1E125C97E3" ma:contentTypeVersion="0" ma:contentTypeDescription="Create a new document." ma:contentTypeScope="" ma:versionID="709269ec6d6c70e751afdb567bc14178">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4587111D-7DFB-442C-9FE3-44380E208E2D}">
  <ds:schemaRefs>
    <ds:schemaRef ds:uri="http://schemas.microsoft.com/sharepoint/v3/contenttype/forms"/>
  </ds:schemaRefs>
</ds:datastoreItem>
</file>

<file path=customXml/itemProps2.xml><?xml version="1.0" encoding="utf-8"?>
<ds:datastoreItem xmlns:ds="http://schemas.openxmlformats.org/officeDocument/2006/customXml" ds:itemID="{A7C481EB-8F30-4DBE-97E4-C47F16554C60}">
  <ds:schemaRefs>
    <ds:schemaRef ds:uri="http://schemas.microsoft.com/office/2006/documentManagement/types"/>
    <ds:schemaRef ds:uri="http://schemas.microsoft.com/office/2006/metadata/properties"/>
    <ds:schemaRef ds:uri="http://purl.org/dc/dcmitype/"/>
    <ds:schemaRef ds:uri="http://purl.org/dc/terms/"/>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588503CB-0A5F-4F9F-9746-D718835A75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Theme_3</Template>
  <TotalTime>3969</TotalTime>
  <Words>6354</Words>
  <Application>Microsoft Office PowerPoint</Application>
  <PresentationFormat>On-screen Show (4:3)</PresentationFormat>
  <Paragraphs>727</Paragraphs>
  <Slides>62</Slides>
  <Notes>8</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Theme_3</vt:lpstr>
      <vt:lpstr>PowerPoint Presentation</vt:lpstr>
      <vt:lpstr>PowerPoint Presentation</vt:lpstr>
      <vt:lpstr>PowerPoint Presentation</vt:lpstr>
      <vt:lpstr>OVERVIEW</vt:lpstr>
      <vt:lpstr>Objectives</vt:lpstr>
      <vt:lpstr>Some of the frequent requirements that we encounters</vt:lpstr>
      <vt:lpstr>A sample fixed width blog</vt:lpstr>
      <vt:lpstr>Make the fixed width blog responsive by applying the three concepts </vt:lpstr>
      <vt:lpstr>RELATIVE TYPE SETTING &amp; FLUID GRIDS</vt:lpstr>
      <vt:lpstr>AWARE OF THE CONTEXT</vt:lpstr>
      <vt:lpstr>The problem of “em” compounding When to use em and rem?</vt:lpstr>
      <vt:lpstr>The compounding issue</vt:lpstr>
      <vt:lpstr>EXTENDING THE FLEXIBLE TYPESETTING TO GRIDS</vt:lpstr>
      <vt:lpstr>FLEXIBLE MARGINS &amp; PADDINGS</vt:lpstr>
      <vt:lpstr>&lt;SECTION&gt;</vt:lpstr>
      <vt:lpstr>&lt;ASIDE&gt;</vt:lpstr>
      <vt:lpstr>&lt;footer&gt;</vt:lpstr>
      <vt:lpstr>FLEXIBLE IMAGES</vt:lpstr>
      <vt:lpstr>ON LOWER RESOLUTIONS</vt:lpstr>
      <vt:lpstr>Browser specific issues on flexible images</vt:lpstr>
      <vt:lpstr>BACKGROUND IMAGES</vt:lpstr>
      <vt:lpstr>background-size options</vt:lpstr>
      <vt:lpstr>SERVER SIDE SOLUTIONS? </vt:lpstr>
      <vt:lpstr>MEDIA QUERIES</vt:lpstr>
      <vt:lpstr>CSS2 Media Queries</vt:lpstr>
      <vt:lpstr>MEDIA TYPES WERE NOT ENOUGH TO UNIQUELY DISTINGUISH DEVICES OR ITS RESOLUTIONS </vt:lpstr>
      <vt:lpstr>PowerPoint Presentation</vt:lpstr>
      <vt:lpstr>PowerPoint Presentation</vt:lpstr>
      <vt:lpstr>IMPORTANCE OF VIEWPORT META TAG</vt:lpstr>
      <vt:lpstr>WHY VIEWPORT META TAG?</vt:lpstr>
      <vt:lpstr>What is Viewport?</vt:lpstr>
      <vt:lpstr>Viewport on iOS</vt:lpstr>
      <vt:lpstr>PowerPoint Presentation</vt:lpstr>
      <vt:lpstr>PowerPoint Presentation</vt:lpstr>
      <vt:lpstr>PUTTING IT INTO ACTION ON THE BLOG </vt:lpstr>
      <vt:lpstr>OPTIMIZING FOR TABLET VIEW</vt:lpstr>
      <vt:lpstr>FOR THE MOBILE EXPERIENCE</vt:lpstr>
      <vt:lpstr>IMPORTANCE OF CASCADING MEDIA QUERIES</vt:lpstr>
      <vt:lpstr>Cascading from largest to smallest ?  Or vice-versa?  Depends on whether we adopt Mobile first approach or Desktop first approach. </vt:lpstr>
      <vt:lpstr>Advantages Vs Disadvantages of Graceful Degradation and Progressive Enhancement</vt:lpstr>
      <vt:lpstr>Cascading Inheritance</vt:lpstr>
      <vt:lpstr>DESKTOP FIRST APPROACH cascading..</vt:lpstr>
      <vt:lpstr>Mobile First Approach Cascading…</vt:lpstr>
      <vt:lpstr>PROS &amp; CONS </vt:lpstr>
      <vt:lpstr>PowerPoint Presentation</vt:lpstr>
      <vt:lpstr>BREAKPOINTS</vt:lpstr>
      <vt:lpstr>The importance of “Context”</vt:lpstr>
      <vt:lpstr>How do we achieve a true device agnostic design?</vt:lpstr>
      <vt:lpstr>Internet Explorer support for Media Query?</vt:lpstr>
      <vt:lpstr>Respond.js Vs Css3-mediaqueries.js</vt:lpstr>
      <vt:lpstr>How can I use the current web technology tools and best practices to get the most out of RWD?</vt:lpstr>
      <vt:lpstr>HTML5 Boilerplate</vt:lpstr>
      <vt:lpstr>RWD Tools</vt:lpstr>
      <vt:lpstr>PowerPoint Presentation</vt:lpstr>
      <vt:lpstr>Lend A Hand </vt:lpstr>
      <vt:lpstr>Test your understanding</vt:lpstr>
      <vt:lpstr>PowerPoint Presentation</vt:lpstr>
      <vt:lpstr>PowerPoint Presentation</vt:lpstr>
      <vt:lpstr>PowerPoint Presentation</vt:lpstr>
      <vt:lpstr>PowerPoint Presentation</vt:lpstr>
      <vt:lpstr>Source</vt:lpstr>
      <vt:lpstr>PowerPoint Presentation</vt:lpstr>
    </vt:vector>
  </TitlesOfParts>
  <Company>CTS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Content_Development_Template_Learner</dc:title>
  <dc:creator>AssetDevelopmentTeam@cognizant.com</dc:creator>
  <cp:lastModifiedBy>K K, Harikrishnan (Cognizant)</cp:lastModifiedBy>
  <cp:revision>698</cp:revision>
  <dcterms:created xsi:type="dcterms:W3CDTF">2011-06-15T11:24:59Z</dcterms:created>
  <dcterms:modified xsi:type="dcterms:W3CDTF">2014-05-08T06:13:43Z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0x01010082F0765F731FB44E99348A1E125C97E3</vt:lpwstr>
  </property>
</Properties>
</file>